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5" r:id="rId7"/>
    <p:sldId id="266" r:id="rId8"/>
    <p:sldId id="267" r:id="rId9"/>
    <p:sldId id="268" r:id="rId10"/>
    <p:sldId id="269" r:id="rId11"/>
    <p:sldId id="270" r:id="rId12"/>
    <p:sldId id="271" r:id="rId13"/>
    <p:sldId id="272" r:id="rId14"/>
    <p:sldId id="273" r:id="rId15"/>
    <p:sldId id="274" r:id="rId16"/>
    <p:sldId id="275" r:id="rId17"/>
    <p:sldId id="261" r:id="rId18"/>
    <p:sldId id="276" r:id="rId19"/>
    <p:sldId id="277" r:id="rId20"/>
    <p:sldId id="279" r:id="rId21"/>
    <p:sldId id="278" r:id="rId22"/>
    <p:sldId id="263" r:id="rId23"/>
    <p:sldId id="264" r:id="rId24"/>
    <p:sldId id="280" r:id="rId25"/>
    <p:sldId id="281" r:id="rId26"/>
    <p:sldId id="282" r:id="rId27"/>
    <p:sldId id="283" r:id="rId28"/>
    <p:sldId id="284" r:id="rId29"/>
    <p:sldId id="285"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958"/>
    <a:srgbClr val="2CA5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50"/>
    <p:restoredTop sz="94650"/>
  </p:normalViewPr>
  <p:slideViewPr>
    <p:cSldViewPr snapToGrid="0" snapToObjects="1">
      <p:cViewPr varScale="1">
        <p:scale>
          <a:sx n="140" d="100"/>
          <a:sy n="140" d="100"/>
        </p:scale>
        <p:origin x="208"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A8A247-B6A1-4749-A11A-4EBC09048697}" type="datetimeFigureOut">
              <a:rPr lang="en-US" smtClean="0"/>
              <a:t>7/26/17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2961D-B256-E34D-AFAF-A303B74B4845}" type="slidenum">
              <a:rPr lang="en-US" smtClean="0"/>
              <a:t>‹#›</a:t>
            </a:fld>
            <a:endParaRPr lang="en-US"/>
          </a:p>
        </p:txBody>
      </p:sp>
    </p:spTree>
    <p:extLst>
      <p:ext uri="{BB962C8B-B14F-4D97-AF65-F5344CB8AC3E}">
        <p14:creationId xmlns:p14="http://schemas.microsoft.com/office/powerpoint/2010/main" val="429926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C36B31-67CA-2E4F-B4FA-AF53E07742C5}" type="datetimeFigureOut">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36AE3A-65DA-5246-8D03-2ED08A170D40}" type="slidenum">
              <a:rPr lang="en-US" smtClean="0"/>
              <a:t>‹#›</a:t>
            </a:fld>
            <a:endParaRPr lang="en-US"/>
          </a:p>
        </p:txBody>
      </p:sp>
    </p:spTree>
    <p:extLst>
      <p:ext uri="{BB962C8B-B14F-4D97-AF65-F5344CB8AC3E}">
        <p14:creationId xmlns:p14="http://schemas.microsoft.com/office/powerpoint/2010/main" val="165982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C36B31-67CA-2E4F-B4FA-AF53E07742C5}" type="datetimeFigureOut">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36AE3A-65DA-5246-8D03-2ED08A170D40}" type="slidenum">
              <a:rPr lang="en-US" smtClean="0"/>
              <a:t>‹#›</a:t>
            </a:fld>
            <a:endParaRPr lang="en-US"/>
          </a:p>
        </p:txBody>
      </p:sp>
    </p:spTree>
    <p:extLst>
      <p:ext uri="{BB962C8B-B14F-4D97-AF65-F5344CB8AC3E}">
        <p14:creationId xmlns:p14="http://schemas.microsoft.com/office/powerpoint/2010/main" val="252285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C36B31-67CA-2E4F-B4FA-AF53E07742C5}" type="datetimeFigureOut">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36AE3A-65DA-5246-8D03-2ED08A170D40}" type="slidenum">
              <a:rPr lang="en-US" smtClean="0"/>
              <a:t>‹#›</a:t>
            </a:fld>
            <a:endParaRPr lang="en-US"/>
          </a:p>
        </p:txBody>
      </p:sp>
    </p:spTree>
    <p:extLst>
      <p:ext uri="{BB962C8B-B14F-4D97-AF65-F5344CB8AC3E}">
        <p14:creationId xmlns:p14="http://schemas.microsoft.com/office/powerpoint/2010/main" val="1027309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C36B31-67CA-2E4F-B4FA-AF53E07742C5}" type="datetimeFigureOut">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36AE3A-65DA-5246-8D03-2ED08A170D40}" type="slidenum">
              <a:rPr lang="en-US" smtClean="0"/>
              <a:t>‹#›</a:t>
            </a:fld>
            <a:endParaRPr lang="en-US"/>
          </a:p>
        </p:txBody>
      </p:sp>
    </p:spTree>
    <p:extLst>
      <p:ext uri="{BB962C8B-B14F-4D97-AF65-F5344CB8AC3E}">
        <p14:creationId xmlns:p14="http://schemas.microsoft.com/office/powerpoint/2010/main" val="8098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C36B31-67CA-2E4F-B4FA-AF53E07742C5}" type="datetimeFigureOut">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36AE3A-65DA-5246-8D03-2ED08A170D40}" type="slidenum">
              <a:rPr lang="en-US" smtClean="0"/>
              <a:t>‹#›</a:t>
            </a:fld>
            <a:endParaRPr lang="en-US"/>
          </a:p>
        </p:txBody>
      </p:sp>
    </p:spTree>
    <p:extLst>
      <p:ext uri="{BB962C8B-B14F-4D97-AF65-F5344CB8AC3E}">
        <p14:creationId xmlns:p14="http://schemas.microsoft.com/office/powerpoint/2010/main" val="1836772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C36B31-67CA-2E4F-B4FA-AF53E07742C5}" type="datetimeFigureOut">
              <a:rPr lang="en-US" smtClean="0"/>
              <a:t>7/26/17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36AE3A-65DA-5246-8D03-2ED08A170D40}" type="slidenum">
              <a:rPr lang="en-US" smtClean="0"/>
              <a:t>‹#›</a:t>
            </a:fld>
            <a:endParaRPr lang="en-US"/>
          </a:p>
        </p:txBody>
      </p:sp>
    </p:spTree>
    <p:extLst>
      <p:ext uri="{BB962C8B-B14F-4D97-AF65-F5344CB8AC3E}">
        <p14:creationId xmlns:p14="http://schemas.microsoft.com/office/powerpoint/2010/main" val="565763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C36B31-67CA-2E4F-B4FA-AF53E07742C5}" type="datetimeFigureOut">
              <a:rPr lang="en-US" smtClean="0"/>
              <a:t>7/26/17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36AE3A-65DA-5246-8D03-2ED08A170D40}" type="slidenum">
              <a:rPr lang="en-US" smtClean="0"/>
              <a:t>‹#›</a:t>
            </a:fld>
            <a:endParaRPr lang="en-US"/>
          </a:p>
        </p:txBody>
      </p:sp>
    </p:spTree>
    <p:extLst>
      <p:ext uri="{BB962C8B-B14F-4D97-AF65-F5344CB8AC3E}">
        <p14:creationId xmlns:p14="http://schemas.microsoft.com/office/powerpoint/2010/main" val="1877308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C36B31-67CA-2E4F-B4FA-AF53E07742C5}" type="datetimeFigureOut">
              <a:rPr lang="en-US" smtClean="0"/>
              <a:t>7/26/17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36AE3A-65DA-5246-8D03-2ED08A170D40}" type="slidenum">
              <a:rPr lang="en-US" smtClean="0"/>
              <a:t>‹#›</a:t>
            </a:fld>
            <a:endParaRPr lang="en-US"/>
          </a:p>
        </p:txBody>
      </p:sp>
    </p:spTree>
    <p:extLst>
      <p:ext uri="{BB962C8B-B14F-4D97-AF65-F5344CB8AC3E}">
        <p14:creationId xmlns:p14="http://schemas.microsoft.com/office/powerpoint/2010/main" val="1088217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C36B31-67CA-2E4F-B4FA-AF53E07742C5}" type="datetimeFigureOut">
              <a:rPr lang="en-US" smtClean="0"/>
              <a:t>7/26/17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36AE3A-65DA-5246-8D03-2ED08A170D40}" type="slidenum">
              <a:rPr lang="en-US" smtClean="0"/>
              <a:t>‹#›</a:t>
            </a:fld>
            <a:endParaRPr lang="en-US"/>
          </a:p>
        </p:txBody>
      </p:sp>
    </p:spTree>
    <p:extLst>
      <p:ext uri="{BB962C8B-B14F-4D97-AF65-F5344CB8AC3E}">
        <p14:creationId xmlns:p14="http://schemas.microsoft.com/office/powerpoint/2010/main" val="1703759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C36B31-67CA-2E4F-B4FA-AF53E07742C5}" type="datetimeFigureOut">
              <a:rPr lang="en-US" smtClean="0"/>
              <a:t>7/26/17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36AE3A-65DA-5246-8D03-2ED08A170D40}" type="slidenum">
              <a:rPr lang="en-US" smtClean="0"/>
              <a:t>‹#›</a:t>
            </a:fld>
            <a:endParaRPr lang="en-US"/>
          </a:p>
        </p:txBody>
      </p:sp>
    </p:spTree>
    <p:extLst>
      <p:ext uri="{BB962C8B-B14F-4D97-AF65-F5344CB8AC3E}">
        <p14:creationId xmlns:p14="http://schemas.microsoft.com/office/powerpoint/2010/main" val="538748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C36B31-67CA-2E4F-B4FA-AF53E07742C5}" type="datetimeFigureOut">
              <a:rPr lang="en-US" smtClean="0"/>
              <a:t>7/26/17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36AE3A-65DA-5246-8D03-2ED08A170D40}" type="slidenum">
              <a:rPr lang="en-US" smtClean="0"/>
              <a:t>‹#›</a:t>
            </a:fld>
            <a:endParaRPr lang="en-US"/>
          </a:p>
        </p:txBody>
      </p:sp>
    </p:spTree>
    <p:extLst>
      <p:ext uri="{BB962C8B-B14F-4D97-AF65-F5344CB8AC3E}">
        <p14:creationId xmlns:p14="http://schemas.microsoft.com/office/powerpoint/2010/main" val="96189142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C36B31-67CA-2E4F-B4FA-AF53E07742C5}" type="datetimeFigureOut">
              <a:rPr lang="en-US" smtClean="0"/>
              <a:t>7/26/17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36AE3A-65DA-5246-8D03-2ED08A170D40}" type="slidenum">
              <a:rPr lang="en-US" smtClean="0"/>
              <a:t>‹#›</a:t>
            </a:fld>
            <a:endParaRPr lang="en-US"/>
          </a:p>
        </p:txBody>
      </p:sp>
    </p:spTree>
    <p:extLst>
      <p:ext uri="{BB962C8B-B14F-4D97-AF65-F5344CB8AC3E}">
        <p14:creationId xmlns:p14="http://schemas.microsoft.com/office/powerpoint/2010/main" val="1565358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3schools.com/tag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3schools.com/html/default.asp" TargetMode="Externa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3schools.com/cssref/default.asp"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3schools.com/html/default.asp" TargetMode="Externa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3schools.com/tag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202874" cy="7324165"/>
          </a:xfrm>
          <a:prstGeom prst="rect">
            <a:avLst/>
          </a:prstGeom>
        </p:spPr>
      </p:pic>
      <p:sp>
        <p:nvSpPr>
          <p:cNvPr id="2" name="Title 1"/>
          <p:cNvSpPr>
            <a:spLocks noGrp="1"/>
          </p:cNvSpPr>
          <p:nvPr>
            <p:ph type="ctrTitle"/>
          </p:nvPr>
        </p:nvSpPr>
        <p:spPr>
          <a:xfrm>
            <a:off x="1048871" y="-403420"/>
            <a:ext cx="10094259" cy="2387600"/>
          </a:xfrm>
        </p:spPr>
        <p:txBody>
          <a:bodyPr>
            <a:normAutofit/>
          </a:bodyPr>
          <a:lstStyle/>
          <a:p>
            <a:r>
              <a:rPr lang="en-US" sz="4800" dirty="0" smtClean="0">
                <a:solidFill>
                  <a:schemeClr val="bg1"/>
                </a:solidFill>
              </a:rPr>
              <a:t>Design &amp; Frontend Development</a:t>
            </a:r>
            <a:endParaRPr lang="en-US" sz="4800" dirty="0">
              <a:solidFill>
                <a:schemeClr val="bg1"/>
              </a:solidFill>
            </a:endParaRPr>
          </a:p>
        </p:txBody>
      </p:sp>
      <p:sp>
        <p:nvSpPr>
          <p:cNvPr id="3" name="Subtitle 2"/>
          <p:cNvSpPr>
            <a:spLocks noGrp="1"/>
          </p:cNvSpPr>
          <p:nvPr>
            <p:ph type="subTitle" idx="1"/>
          </p:nvPr>
        </p:nvSpPr>
        <p:spPr>
          <a:xfrm>
            <a:off x="1524000" y="2076255"/>
            <a:ext cx="9144000" cy="1655762"/>
          </a:xfrm>
        </p:spPr>
        <p:txBody>
          <a:bodyPr/>
          <a:lstStyle/>
          <a:p>
            <a:r>
              <a:rPr lang="en-US" dirty="0" smtClean="0">
                <a:solidFill>
                  <a:schemeClr val="bg1"/>
                </a:solidFill>
              </a:rPr>
              <a:t>An introduction to what designers &amp; front end developers do</a:t>
            </a:r>
            <a:endParaRPr lang="en-US" dirty="0">
              <a:solidFill>
                <a:schemeClr val="bg1"/>
              </a:solidFill>
            </a:endParaRPr>
          </a:p>
        </p:txBody>
      </p:sp>
    </p:spTree>
    <p:extLst>
      <p:ext uri="{BB962C8B-B14F-4D97-AF65-F5344CB8AC3E}">
        <p14:creationId xmlns:p14="http://schemas.microsoft.com/office/powerpoint/2010/main" val="2228328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1727" y="305068"/>
            <a:ext cx="11568546" cy="6247864"/>
          </a:xfrm>
          <a:prstGeom prst="rect">
            <a:avLst/>
          </a:prstGeom>
          <a:noFill/>
        </p:spPr>
        <p:txBody>
          <a:bodyPr wrap="square" rtlCol="0">
            <a:spAutoFit/>
          </a:bodyPr>
          <a:lstStyle/>
          <a:p>
            <a:pPr algn="ctr"/>
            <a:r>
              <a:rPr lang="en-US" sz="40000" smtClean="0">
                <a:solidFill>
                  <a:schemeClr val="tx1">
                    <a:alpha val="5000"/>
                  </a:schemeClr>
                </a:solidFill>
              </a:rPr>
              <a:t>&lt;h1&gt;</a:t>
            </a:r>
            <a:endParaRPr lang="en-US" sz="40000" dirty="0">
              <a:solidFill>
                <a:schemeClr val="tx1">
                  <a:alpha val="5000"/>
                </a:schemeClr>
              </a:solidFill>
            </a:endParaRPr>
          </a:p>
        </p:txBody>
      </p:sp>
      <p:sp>
        <p:nvSpPr>
          <p:cNvPr id="3" name="Content Placeholder 2"/>
          <p:cNvSpPr>
            <a:spLocks noGrp="1"/>
          </p:cNvSpPr>
          <p:nvPr>
            <p:ph idx="1"/>
          </p:nvPr>
        </p:nvSpPr>
        <p:spPr>
          <a:xfrm>
            <a:off x="838200" y="378787"/>
            <a:ext cx="10515600" cy="5871542"/>
          </a:xfrm>
        </p:spPr>
        <p:txBody>
          <a:bodyPr>
            <a:noAutofit/>
          </a:bodyPr>
          <a:lstStyle/>
          <a:p>
            <a:pPr marL="0" indent="0">
              <a:buNone/>
            </a:pPr>
            <a:r>
              <a:rPr lang="en-US" sz="2200" b="1" dirty="0" smtClean="0"/>
              <a:t>&lt;h1&gt; - &lt;h6&gt;</a:t>
            </a:r>
            <a:r>
              <a:rPr lang="en-US" sz="2200" b="1" dirty="0"/>
              <a:t/>
            </a:r>
            <a:br>
              <a:rPr lang="en-US" sz="2200" b="1" dirty="0"/>
            </a:br>
            <a:endParaRPr lang="en-US" sz="2200" b="1" dirty="0"/>
          </a:p>
          <a:p>
            <a:r>
              <a:rPr lang="en-US" sz="1800" dirty="0"/>
              <a:t>The </a:t>
            </a:r>
            <a:r>
              <a:rPr lang="en-US" sz="1800" b="1" dirty="0"/>
              <a:t>&lt;h1&gt; </a:t>
            </a:r>
            <a:r>
              <a:rPr lang="en-US" sz="1800" dirty="0"/>
              <a:t>to </a:t>
            </a:r>
            <a:r>
              <a:rPr lang="en-US" sz="1800" b="1" dirty="0"/>
              <a:t>&lt;h6&gt; </a:t>
            </a:r>
            <a:r>
              <a:rPr lang="en-US" sz="1800" dirty="0"/>
              <a:t>tags are used to define HTML headings.</a:t>
            </a:r>
          </a:p>
          <a:p>
            <a:r>
              <a:rPr lang="en-US" sz="1800" b="1" dirty="0"/>
              <a:t>&lt;h1&gt; </a:t>
            </a:r>
            <a:r>
              <a:rPr lang="en-US" sz="1800" dirty="0"/>
              <a:t>defines the most important heading. </a:t>
            </a:r>
            <a:r>
              <a:rPr lang="en-US" sz="1800" b="1" dirty="0"/>
              <a:t>&lt;h6&gt; </a:t>
            </a:r>
            <a:r>
              <a:rPr lang="en-US" sz="1800" dirty="0"/>
              <a:t>defines the least important heading.</a:t>
            </a:r>
          </a:p>
          <a:p>
            <a:pPr marL="0" indent="0">
              <a:buNone/>
            </a:pPr>
            <a:endParaRPr lang="en-US" sz="1800" dirty="0"/>
          </a:p>
          <a:p>
            <a:pPr marL="0" indent="0">
              <a:buNone/>
            </a:pPr>
            <a:r>
              <a:rPr lang="en-US" sz="1900" b="1" dirty="0"/>
              <a:t>Example</a:t>
            </a:r>
          </a:p>
          <a:p>
            <a:pPr marL="0" indent="0">
              <a:buNone/>
            </a:pPr>
            <a:r>
              <a:rPr lang="en-US" sz="1800" dirty="0">
                <a:solidFill>
                  <a:srgbClr val="FF2958"/>
                </a:solidFill>
              </a:rPr>
              <a:t>&lt;h1&gt;</a:t>
            </a:r>
            <a:r>
              <a:rPr lang="en-US" sz="1800" dirty="0">
                <a:solidFill>
                  <a:schemeClr val="bg1">
                    <a:lumMod val="75000"/>
                  </a:schemeClr>
                </a:solidFill>
              </a:rPr>
              <a:t>This is heading 1</a:t>
            </a:r>
            <a:r>
              <a:rPr lang="en-US" sz="1800" dirty="0">
                <a:solidFill>
                  <a:srgbClr val="FF2958"/>
                </a:solidFill>
              </a:rPr>
              <a:t>&lt;/h1&gt;</a:t>
            </a:r>
            <a:r>
              <a:rPr lang="en-US" sz="1800" dirty="0"/>
              <a:t/>
            </a:r>
            <a:br>
              <a:rPr lang="en-US" sz="1800" dirty="0"/>
            </a:br>
            <a:r>
              <a:rPr lang="en-US" sz="1800" dirty="0">
                <a:solidFill>
                  <a:srgbClr val="FF2958"/>
                </a:solidFill>
              </a:rPr>
              <a:t>&lt;h2&gt;</a:t>
            </a:r>
            <a:r>
              <a:rPr lang="en-US" sz="1800" dirty="0">
                <a:solidFill>
                  <a:schemeClr val="bg1">
                    <a:lumMod val="75000"/>
                  </a:schemeClr>
                </a:solidFill>
              </a:rPr>
              <a:t>This is heading 2</a:t>
            </a:r>
            <a:r>
              <a:rPr lang="en-US" sz="1800" dirty="0">
                <a:solidFill>
                  <a:srgbClr val="FF2958"/>
                </a:solidFill>
              </a:rPr>
              <a:t>&lt;/h2&gt;</a:t>
            </a:r>
            <a:r>
              <a:rPr lang="en-US" sz="1800" dirty="0"/>
              <a:t/>
            </a:r>
            <a:br>
              <a:rPr lang="en-US" sz="1800" dirty="0"/>
            </a:br>
            <a:r>
              <a:rPr lang="en-US" sz="1800" dirty="0">
                <a:solidFill>
                  <a:srgbClr val="FF2958"/>
                </a:solidFill>
              </a:rPr>
              <a:t>&lt;h3&gt;</a:t>
            </a:r>
            <a:r>
              <a:rPr lang="en-US" sz="1800" dirty="0">
                <a:solidFill>
                  <a:schemeClr val="bg1">
                    <a:lumMod val="75000"/>
                  </a:schemeClr>
                </a:solidFill>
              </a:rPr>
              <a:t>This is heading 3</a:t>
            </a:r>
            <a:r>
              <a:rPr lang="en-US" sz="1800" dirty="0">
                <a:solidFill>
                  <a:srgbClr val="FF2958"/>
                </a:solidFill>
              </a:rPr>
              <a:t>&lt;/h3&gt;</a:t>
            </a:r>
            <a:r>
              <a:rPr lang="en-US" sz="1800" dirty="0"/>
              <a:t/>
            </a:r>
            <a:br>
              <a:rPr lang="en-US" sz="1800" dirty="0"/>
            </a:br>
            <a:r>
              <a:rPr lang="en-US" sz="1800" dirty="0">
                <a:solidFill>
                  <a:srgbClr val="FF2958"/>
                </a:solidFill>
              </a:rPr>
              <a:t>&lt;h4&gt;</a:t>
            </a:r>
            <a:r>
              <a:rPr lang="en-US" sz="1800" dirty="0">
                <a:solidFill>
                  <a:schemeClr val="bg1">
                    <a:lumMod val="75000"/>
                  </a:schemeClr>
                </a:solidFill>
              </a:rPr>
              <a:t>This is heading 4</a:t>
            </a:r>
            <a:r>
              <a:rPr lang="en-US" sz="1800" dirty="0">
                <a:solidFill>
                  <a:srgbClr val="FF2958"/>
                </a:solidFill>
              </a:rPr>
              <a:t>&lt;/h4&gt;</a:t>
            </a:r>
            <a:r>
              <a:rPr lang="en-US" sz="1800" dirty="0"/>
              <a:t/>
            </a:r>
            <a:br>
              <a:rPr lang="en-US" sz="1800" dirty="0"/>
            </a:br>
            <a:r>
              <a:rPr lang="en-US" sz="1800" dirty="0">
                <a:solidFill>
                  <a:srgbClr val="FF2958"/>
                </a:solidFill>
              </a:rPr>
              <a:t>&lt;h5&gt;</a:t>
            </a:r>
            <a:r>
              <a:rPr lang="en-US" sz="1800" dirty="0">
                <a:solidFill>
                  <a:schemeClr val="bg1">
                    <a:lumMod val="75000"/>
                  </a:schemeClr>
                </a:solidFill>
              </a:rPr>
              <a:t>This is heading 5</a:t>
            </a:r>
            <a:r>
              <a:rPr lang="en-US" sz="1800" dirty="0">
                <a:solidFill>
                  <a:srgbClr val="FF2958"/>
                </a:solidFill>
              </a:rPr>
              <a:t>&lt;/h5&gt;</a:t>
            </a:r>
            <a:r>
              <a:rPr lang="en-US" sz="1800" dirty="0"/>
              <a:t/>
            </a:r>
            <a:br>
              <a:rPr lang="en-US" sz="1800" dirty="0"/>
            </a:br>
            <a:r>
              <a:rPr lang="en-US" sz="1800" dirty="0">
                <a:solidFill>
                  <a:srgbClr val="FF2958"/>
                </a:solidFill>
              </a:rPr>
              <a:t>&lt;h6&gt;</a:t>
            </a:r>
            <a:r>
              <a:rPr lang="en-US" sz="1800" dirty="0">
                <a:solidFill>
                  <a:schemeClr val="bg1">
                    <a:lumMod val="75000"/>
                  </a:schemeClr>
                </a:solidFill>
              </a:rPr>
              <a:t>This is heading </a:t>
            </a:r>
            <a:r>
              <a:rPr lang="en-US" sz="1800" dirty="0" smtClean="0">
                <a:solidFill>
                  <a:schemeClr val="bg1">
                    <a:lumMod val="75000"/>
                  </a:schemeClr>
                </a:solidFill>
              </a:rPr>
              <a:t>6</a:t>
            </a:r>
            <a:r>
              <a:rPr lang="en-US" sz="1800" dirty="0" smtClean="0">
                <a:solidFill>
                  <a:srgbClr val="FF2958"/>
                </a:solidFill>
              </a:rPr>
              <a:t>&lt;/h6&gt;</a:t>
            </a:r>
            <a:endParaRPr lang="en-US" dirty="0">
              <a:solidFill>
                <a:srgbClr val="FF2958"/>
              </a:solidFill>
            </a:endParaRPr>
          </a:p>
          <a:p>
            <a:pPr marL="0" indent="0">
              <a:buNone/>
            </a:pPr>
            <a:r>
              <a:rPr lang="en-US" sz="1900" b="1" dirty="0"/>
              <a:t>CSS </a:t>
            </a:r>
            <a:r>
              <a:rPr lang="en-US" sz="1900" b="1" dirty="0" smtClean="0"/>
              <a:t>Selector</a:t>
            </a:r>
            <a:endParaRPr lang="en-US" sz="1900" b="1" dirty="0"/>
          </a:p>
          <a:p>
            <a:pPr marL="0" indent="0">
              <a:buNone/>
            </a:pPr>
            <a:r>
              <a:rPr lang="en-US" sz="1800" dirty="0" smtClean="0">
                <a:solidFill>
                  <a:srgbClr val="FF2958"/>
                </a:solidFill>
              </a:rPr>
              <a:t>h1 </a:t>
            </a:r>
            <a:r>
              <a:rPr lang="en-US" sz="1800" dirty="0" smtClean="0">
                <a:solidFill>
                  <a:schemeClr val="bg1">
                    <a:lumMod val="75000"/>
                  </a:schemeClr>
                </a:solidFill>
              </a:rPr>
              <a:t>{ </a:t>
            </a:r>
            <a:r>
              <a:rPr lang="en-US" sz="1800" dirty="0">
                <a:solidFill>
                  <a:schemeClr val="bg1">
                    <a:lumMod val="75000"/>
                  </a:schemeClr>
                </a:solidFill>
              </a:rPr>
              <a:t>CSS Properties go here </a:t>
            </a:r>
            <a:r>
              <a:rPr lang="en-US" sz="1800" dirty="0" smtClean="0">
                <a:solidFill>
                  <a:schemeClr val="bg1">
                    <a:lumMod val="75000"/>
                  </a:schemeClr>
                </a:solidFill>
              </a:rPr>
              <a:t>}</a:t>
            </a:r>
            <a:br>
              <a:rPr lang="en-US" sz="1800" dirty="0" smtClean="0">
                <a:solidFill>
                  <a:schemeClr val="bg1">
                    <a:lumMod val="75000"/>
                  </a:schemeClr>
                </a:solidFill>
              </a:rPr>
            </a:br>
            <a:r>
              <a:rPr lang="en-US" sz="1800" dirty="0" smtClean="0">
                <a:solidFill>
                  <a:srgbClr val="FF2958"/>
                </a:solidFill>
              </a:rPr>
              <a:t>h2 </a:t>
            </a:r>
            <a:r>
              <a:rPr lang="en-US" sz="1800" dirty="0">
                <a:solidFill>
                  <a:schemeClr val="bg1">
                    <a:lumMod val="75000"/>
                  </a:schemeClr>
                </a:solidFill>
              </a:rPr>
              <a:t>{ CSS Properties go here </a:t>
            </a:r>
            <a:r>
              <a:rPr lang="en-US" sz="1800" dirty="0" smtClean="0">
                <a:solidFill>
                  <a:schemeClr val="bg1">
                    <a:lumMod val="75000"/>
                  </a:schemeClr>
                </a:solidFill>
              </a:rPr>
              <a:t>}</a:t>
            </a:r>
            <a:br>
              <a:rPr lang="en-US" sz="1800" dirty="0" smtClean="0">
                <a:solidFill>
                  <a:schemeClr val="bg1">
                    <a:lumMod val="75000"/>
                  </a:schemeClr>
                </a:solidFill>
              </a:rPr>
            </a:br>
            <a:r>
              <a:rPr lang="en-US" sz="1800" dirty="0" smtClean="0">
                <a:solidFill>
                  <a:srgbClr val="FF2958"/>
                </a:solidFill>
              </a:rPr>
              <a:t>h3 </a:t>
            </a:r>
            <a:r>
              <a:rPr lang="en-US" sz="1800" dirty="0">
                <a:solidFill>
                  <a:schemeClr val="bg1">
                    <a:lumMod val="75000"/>
                  </a:schemeClr>
                </a:solidFill>
              </a:rPr>
              <a:t>{ CSS Properties go here </a:t>
            </a:r>
            <a:r>
              <a:rPr lang="en-US" sz="1800" dirty="0" smtClean="0">
                <a:solidFill>
                  <a:schemeClr val="bg1">
                    <a:lumMod val="75000"/>
                  </a:schemeClr>
                </a:solidFill>
              </a:rPr>
              <a:t>}</a:t>
            </a:r>
            <a:br>
              <a:rPr lang="en-US" sz="1800" dirty="0" smtClean="0">
                <a:solidFill>
                  <a:schemeClr val="bg1">
                    <a:lumMod val="75000"/>
                  </a:schemeClr>
                </a:solidFill>
              </a:rPr>
            </a:br>
            <a:r>
              <a:rPr lang="en-US" sz="1800" dirty="0" smtClean="0">
                <a:solidFill>
                  <a:srgbClr val="FF2958"/>
                </a:solidFill>
              </a:rPr>
              <a:t>h4 </a:t>
            </a:r>
            <a:r>
              <a:rPr lang="en-US" sz="1800" dirty="0">
                <a:solidFill>
                  <a:schemeClr val="bg1">
                    <a:lumMod val="75000"/>
                  </a:schemeClr>
                </a:solidFill>
              </a:rPr>
              <a:t>{ CSS Properties go here </a:t>
            </a:r>
            <a:r>
              <a:rPr lang="en-US" sz="1800" dirty="0" smtClean="0">
                <a:solidFill>
                  <a:schemeClr val="bg1">
                    <a:lumMod val="75000"/>
                  </a:schemeClr>
                </a:solidFill>
              </a:rPr>
              <a:t>}</a:t>
            </a:r>
            <a:br>
              <a:rPr lang="en-US" sz="1800" dirty="0" smtClean="0">
                <a:solidFill>
                  <a:schemeClr val="bg1">
                    <a:lumMod val="75000"/>
                  </a:schemeClr>
                </a:solidFill>
              </a:rPr>
            </a:br>
            <a:r>
              <a:rPr lang="en-US" sz="1800" dirty="0" smtClean="0">
                <a:solidFill>
                  <a:srgbClr val="FF2958"/>
                </a:solidFill>
              </a:rPr>
              <a:t>h5 </a:t>
            </a:r>
            <a:r>
              <a:rPr lang="en-US" sz="1800" dirty="0">
                <a:solidFill>
                  <a:schemeClr val="bg1">
                    <a:lumMod val="75000"/>
                  </a:schemeClr>
                </a:solidFill>
              </a:rPr>
              <a:t>{ CSS Properties go here }</a:t>
            </a:r>
            <a:br>
              <a:rPr lang="en-US" sz="1800" dirty="0">
                <a:solidFill>
                  <a:schemeClr val="bg1">
                    <a:lumMod val="75000"/>
                  </a:schemeClr>
                </a:solidFill>
              </a:rPr>
            </a:br>
            <a:r>
              <a:rPr lang="en-US" sz="1800" dirty="0" smtClean="0">
                <a:solidFill>
                  <a:srgbClr val="FF2958"/>
                </a:solidFill>
              </a:rPr>
              <a:t>h6 </a:t>
            </a:r>
            <a:r>
              <a:rPr lang="en-US" sz="1800" dirty="0">
                <a:solidFill>
                  <a:schemeClr val="bg1">
                    <a:lumMod val="75000"/>
                  </a:schemeClr>
                </a:solidFill>
              </a:rPr>
              <a:t>{ CSS Properties go here }</a:t>
            </a:r>
            <a:endParaRPr lang="en-US" dirty="0"/>
          </a:p>
        </p:txBody>
      </p:sp>
    </p:spTree>
    <p:extLst>
      <p:ext uri="{BB962C8B-B14F-4D97-AF65-F5344CB8AC3E}">
        <p14:creationId xmlns:p14="http://schemas.microsoft.com/office/powerpoint/2010/main" val="2137296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1727" y="689789"/>
            <a:ext cx="11568546" cy="5478423"/>
          </a:xfrm>
          <a:prstGeom prst="rect">
            <a:avLst/>
          </a:prstGeom>
          <a:noFill/>
        </p:spPr>
        <p:txBody>
          <a:bodyPr wrap="square" rtlCol="0">
            <a:spAutoFit/>
          </a:bodyPr>
          <a:lstStyle/>
          <a:p>
            <a:pPr algn="ctr"/>
            <a:r>
              <a:rPr lang="en-US" sz="35000" dirty="0" smtClean="0">
                <a:solidFill>
                  <a:schemeClr val="tx1">
                    <a:alpha val="5000"/>
                  </a:schemeClr>
                </a:solidFill>
              </a:rPr>
              <a:t>&lt;</a:t>
            </a:r>
            <a:r>
              <a:rPr lang="en-US" sz="35000" dirty="0" err="1" smtClean="0">
                <a:solidFill>
                  <a:schemeClr val="tx1">
                    <a:alpha val="5000"/>
                  </a:schemeClr>
                </a:solidFill>
              </a:rPr>
              <a:t>img</a:t>
            </a:r>
            <a:r>
              <a:rPr lang="en-US" sz="35000" dirty="0" smtClean="0">
                <a:solidFill>
                  <a:schemeClr val="tx1">
                    <a:alpha val="5000"/>
                  </a:schemeClr>
                </a:solidFill>
              </a:rPr>
              <a:t>&gt;</a:t>
            </a:r>
            <a:endParaRPr lang="en-US" sz="35000" dirty="0">
              <a:solidFill>
                <a:schemeClr val="tx1">
                  <a:alpha val="5000"/>
                </a:schemeClr>
              </a:solidFill>
            </a:endParaRPr>
          </a:p>
        </p:txBody>
      </p:sp>
      <p:sp>
        <p:nvSpPr>
          <p:cNvPr id="3" name="Content Placeholder 2"/>
          <p:cNvSpPr>
            <a:spLocks noGrp="1"/>
          </p:cNvSpPr>
          <p:nvPr>
            <p:ph idx="1"/>
          </p:nvPr>
        </p:nvSpPr>
        <p:spPr>
          <a:xfrm>
            <a:off x="838200" y="378787"/>
            <a:ext cx="10515600" cy="5871542"/>
          </a:xfrm>
        </p:spPr>
        <p:txBody>
          <a:bodyPr>
            <a:noAutofit/>
          </a:bodyPr>
          <a:lstStyle/>
          <a:p>
            <a:pPr marL="0" indent="0">
              <a:buNone/>
            </a:pPr>
            <a:r>
              <a:rPr lang="en-US" sz="2200" b="1" dirty="0" smtClean="0"/>
              <a:t>&lt;</a:t>
            </a:r>
            <a:r>
              <a:rPr lang="en-US" sz="2200" b="1" dirty="0" err="1" smtClean="0"/>
              <a:t>img</a:t>
            </a:r>
            <a:r>
              <a:rPr lang="en-US" sz="2200" b="1" dirty="0" smtClean="0"/>
              <a:t>&gt;</a:t>
            </a:r>
            <a:r>
              <a:rPr lang="en-US" sz="2200" b="1" dirty="0"/>
              <a:t/>
            </a:r>
            <a:br>
              <a:rPr lang="en-US" sz="2200" b="1" dirty="0"/>
            </a:br>
            <a:endParaRPr lang="en-US" sz="2200" b="1" dirty="0"/>
          </a:p>
          <a:p>
            <a:r>
              <a:rPr lang="en-US" sz="1800" dirty="0"/>
              <a:t>The </a:t>
            </a:r>
            <a:r>
              <a:rPr lang="en-US" sz="1800" b="1" dirty="0"/>
              <a:t>&lt;</a:t>
            </a:r>
            <a:r>
              <a:rPr lang="en-US" sz="1800" b="1" dirty="0" err="1"/>
              <a:t>img</a:t>
            </a:r>
            <a:r>
              <a:rPr lang="en-US" sz="1800" b="1" dirty="0"/>
              <a:t>&gt; </a:t>
            </a:r>
            <a:r>
              <a:rPr lang="en-US" sz="1800" dirty="0"/>
              <a:t>tag defines an image in an HTML page.</a:t>
            </a:r>
          </a:p>
          <a:p>
            <a:r>
              <a:rPr lang="en-US" sz="1800" dirty="0"/>
              <a:t>The </a:t>
            </a:r>
            <a:r>
              <a:rPr lang="en-US" sz="1800" b="1" dirty="0"/>
              <a:t>&lt;</a:t>
            </a:r>
            <a:r>
              <a:rPr lang="en-US" sz="1800" b="1" dirty="0" err="1"/>
              <a:t>img</a:t>
            </a:r>
            <a:r>
              <a:rPr lang="en-US" sz="1800" b="1" dirty="0"/>
              <a:t>&gt; </a:t>
            </a:r>
            <a:r>
              <a:rPr lang="en-US" sz="1800" dirty="0"/>
              <a:t>tag has two required attributes: </a:t>
            </a:r>
            <a:r>
              <a:rPr lang="en-US" sz="1800" dirty="0" err="1"/>
              <a:t>src</a:t>
            </a:r>
            <a:r>
              <a:rPr lang="en-US" sz="1800" dirty="0"/>
              <a:t> and alt.</a:t>
            </a:r>
          </a:p>
          <a:p>
            <a:pPr marL="0" indent="0">
              <a:buNone/>
            </a:pPr>
            <a:endParaRPr lang="en-US" sz="1800" dirty="0"/>
          </a:p>
          <a:p>
            <a:pPr marL="0" indent="0">
              <a:buNone/>
            </a:pPr>
            <a:r>
              <a:rPr lang="en-US" sz="1900" b="1" dirty="0"/>
              <a:t>Example</a:t>
            </a:r>
          </a:p>
          <a:p>
            <a:pPr marL="0" indent="0">
              <a:buNone/>
            </a:pPr>
            <a:r>
              <a:rPr lang="en-US" sz="1800" dirty="0">
                <a:solidFill>
                  <a:srgbClr val="FF2958"/>
                </a:solidFill>
              </a:rPr>
              <a:t>&lt;</a:t>
            </a:r>
            <a:r>
              <a:rPr lang="en-US" sz="1800" dirty="0" err="1">
                <a:solidFill>
                  <a:srgbClr val="FF2958"/>
                </a:solidFill>
              </a:rPr>
              <a:t>img</a:t>
            </a:r>
            <a:r>
              <a:rPr lang="en-US" sz="1800" dirty="0">
                <a:solidFill>
                  <a:srgbClr val="FF2958"/>
                </a:solidFill>
              </a:rPr>
              <a:t> </a:t>
            </a:r>
            <a:r>
              <a:rPr lang="en-US" sz="1800" dirty="0" err="1" smtClean="0">
                <a:solidFill>
                  <a:srgbClr val="FF2958"/>
                </a:solidFill>
              </a:rPr>
              <a:t>src</a:t>
            </a:r>
            <a:r>
              <a:rPr lang="en-US" sz="1800" dirty="0" smtClean="0">
                <a:solidFill>
                  <a:srgbClr val="FF2958"/>
                </a:solidFill>
              </a:rPr>
              <a:t>=“some-</a:t>
            </a:r>
            <a:r>
              <a:rPr lang="en-US" sz="1800" dirty="0" err="1" smtClean="0">
                <a:solidFill>
                  <a:srgbClr val="FF2958"/>
                </a:solidFill>
              </a:rPr>
              <a:t>image.jpg</a:t>
            </a:r>
            <a:r>
              <a:rPr lang="en-US" sz="1800" dirty="0" smtClean="0">
                <a:solidFill>
                  <a:srgbClr val="FF2958"/>
                </a:solidFill>
              </a:rPr>
              <a:t>”</a:t>
            </a:r>
            <a:r>
              <a:rPr lang="en-US" sz="1800" dirty="0">
                <a:solidFill>
                  <a:srgbClr val="FF2958"/>
                </a:solidFill>
              </a:rPr>
              <a:t> alt</a:t>
            </a:r>
            <a:r>
              <a:rPr lang="en-US" sz="1800" dirty="0" smtClean="0">
                <a:solidFill>
                  <a:srgbClr val="FF2958"/>
                </a:solidFill>
              </a:rPr>
              <a:t>=“This is a image”/&gt;</a:t>
            </a:r>
          </a:p>
          <a:p>
            <a:pPr marL="0" indent="0">
              <a:buNone/>
            </a:pPr>
            <a:endParaRPr lang="en-US" sz="1800" dirty="0" smtClean="0">
              <a:solidFill>
                <a:srgbClr val="FF2958"/>
              </a:solidFill>
            </a:endParaRPr>
          </a:p>
          <a:p>
            <a:pPr marL="0" indent="0">
              <a:buNone/>
            </a:pPr>
            <a:r>
              <a:rPr lang="en-US" sz="1900" b="1" dirty="0" smtClean="0"/>
              <a:t>CSS Selector</a:t>
            </a:r>
          </a:p>
          <a:p>
            <a:pPr marL="0" indent="0">
              <a:buNone/>
            </a:pPr>
            <a:r>
              <a:rPr lang="en-US" sz="1800" dirty="0" err="1" smtClean="0">
                <a:solidFill>
                  <a:srgbClr val="FF2958"/>
                </a:solidFill>
              </a:rPr>
              <a:t>Img</a:t>
            </a:r>
            <a:r>
              <a:rPr lang="en-US" sz="1800" dirty="0" smtClean="0">
                <a:solidFill>
                  <a:srgbClr val="FF2958"/>
                </a:solidFill>
              </a:rPr>
              <a:t> </a:t>
            </a:r>
            <a:r>
              <a:rPr lang="en-US" sz="1800" dirty="0" smtClean="0">
                <a:solidFill>
                  <a:schemeClr val="bg1">
                    <a:lumMod val="75000"/>
                  </a:schemeClr>
                </a:solidFill>
              </a:rPr>
              <a:t>{ </a:t>
            </a:r>
            <a:r>
              <a:rPr lang="en-US" sz="1800" dirty="0">
                <a:solidFill>
                  <a:schemeClr val="bg1">
                    <a:lumMod val="75000"/>
                  </a:schemeClr>
                </a:solidFill>
              </a:rPr>
              <a:t>CSS Properties go here </a:t>
            </a:r>
            <a:r>
              <a:rPr lang="en-US" sz="1800" dirty="0" smtClean="0">
                <a:solidFill>
                  <a:schemeClr val="bg1">
                    <a:lumMod val="75000"/>
                  </a:schemeClr>
                </a:solidFill>
              </a:rPr>
              <a:t>}</a:t>
            </a:r>
            <a:endParaRPr lang="en-US" dirty="0"/>
          </a:p>
        </p:txBody>
      </p:sp>
    </p:spTree>
    <p:extLst>
      <p:ext uri="{BB962C8B-B14F-4D97-AF65-F5344CB8AC3E}">
        <p14:creationId xmlns:p14="http://schemas.microsoft.com/office/powerpoint/2010/main" val="12173194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1727" y="689789"/>
            <a:ext cx="11568546" cy="5478423"/>
          </a:xfrm>
          <a:prstGeom prst="rect">
            <a:avLst/>
          </a:prstGeom>
          <a:noFill/>
        </p:spPr>
        <p:txBody>
          <a:bodyPr wrap="square" rtlCol="0">
            <a:spAutoFit/>
          </a:bodyPr>
          <a:lstStyle/>
          <a:p>
            <a:pPr algn="ctr"/>
            <a:r>
              <a:rPr lang="en-US" sz="35000" dirty="0" smtClean="0">
                <a:solidFill>
                  <a:schemeClr val="tx1">
                    <a:alpha val="5000"/>
                  </a:schemeClr>
                </a:solidFill>
              </a:rPr>
              <a:t>&lt;p&gt;</a:t>
            </a:r>
            <a:endParaRPr lang="en-US" sz="35000" dirty="0">
              <a:solidFill>
                <a:schemeClr val="tx1">
                  <a:alpha val="5000"/>
                </a:schemeClr>
              </a:solidFill>
            </a:endParaRPr>
          </a:p>
        </p:txBody>
      </p:sp>
      <p:sp>
        <p:nvSpPr>
          <p:cNvPr id="3" name="Content Placeholder 2"/>
          <p:cNvSpPr>
            <a:spLocks noGrp="1"/>
          </p:cNvSpPr>
          <p:nvPr>
            <p:ph idx="1"/>
          </p:nvPr>
        </p:nvSpPr>
        <p:spPr>
          <a:xfrm>
            <a:off x="838200" y="378787"/>
            <a:ext cx="10515600" cy="5871542"/>
          </a:xfrm>
        </p:spPr>
        <p:txBody>
          <a:bodyPr>
            <a:noAutofit/>
          </a:bodyPr>
          <a:lstStyle/>
          <a:p>
            <a:pPr marL="0" indent="0">
              <a:buNone/>
            </a:pPr>
            <a:r>
              <a:rPr lang="en-US" sz="2200" b="1" dirty="0" smtClean="0"/>
              <a:t>&lt;p&gt;</a:t>
            </a:r>
            <a:r>
              <a:rPr lang="en-US" sz="2200" b="1" dirty="0"/>
              <a:t/>
            </a:r>
            <a:br>
              <a:rPr lang="en-US" sz="2200" b="1" dirty="0"/>
            </a:br>
            <a:endParaRPr lang="en-US" sz="2200" b="1" dirty="0"/>
          </a:p>
          <a:p>
            <a:r>
              <a:rPr lang="en-US" sz="1800" dirty="0"/>
              <a:t>The </a:t>
            </a:r>
            <a:r>
              <a:rPr lang="en-US" sz="1800" b="1" dirty="0"/>
              <a:t>&lt;p&gt; </a:t>
            </a:r>
            <a:r>
              <a:rPr lang="en-US" sz="1800" dirty="0"/>
              <a:t>tag defines a paragraph</a:t>
            </a:r>
            <a:r>
              <a:rPr lang="en-US" sz="1800" dirty="0" smtClean="0"/>
              <a:t>.</a:t>
            </a:r>
          </a:p>
          <a:p>
            <a:endParaRPr lang="en-US" sz="1800" dirty="0"/>
          </a:p>
          <a:p>
            <a:pPr marL="0" indent="0">
              <a:buNone/>
            </a:pPr>
            <a:r>
              <a:rPr lang="en-US" sz="1900" b="1" dirty="0"/>
              <a:t>Example</a:t>
            </a:r>
          </a:p>
          <a:p>
            <a:pPr marL="0" indent="0">
              <a:buNone/>
            </a:pPr>
            <a:r>
              <a:rPr lang="en-US" sz="1800" dirty="0">
                <a:solidFill>
                  <a:srgbClr val="FF2958"/>
                </a:solidFill>
              </a:rPr>
              <a:t>&lt;p&gt;</a:t>
            </a:r>
            <a:r>
              <a:rPr lang="en-US" sz="1800" dirty="0">
                <a:solidFill>
                  <a:schemeClr val="bg1">
                    <a:lumMod val="75000"/>
                  </a:schemeClr>
                </a:solidFill>
              </a:rPr>
              <a:t>This is some text in a paragraph.</a:t>
            </a:r>
            <a:r>
              <a:rPr lang="en-US" sz="1800" dirty="0">
                <a:solidFill>
                  <a:srgbClr val="FF2958"/>
                </a:solidFill>
              </a:rPr>
              <a:t>&lt;/p</a:t>
            </a:r>
            <a:r>
              <a:rPr lang="en-US" sz="1800" dirty="0" smtClean="0">
                <a:solidFill>
                  <a:srgbClr val="FF2958"/>
                </a:solidFill>
              </a:rPr>
              <a:t>&gt;</a:t>
            </a:r>
          </a:p>
          <a:p>
            <a:pPr marL="0" indent="0">
              <a:buNone/>
            </a:pPr>
            <a:endParaRPr lang="en-US" sz="1800" dirty="0" smtClean="0">
              <a:solidFill>
                <a:srgbClr val="FF2958"/>
              </a:solidFill>
            </a:endParaRPr>
          </a:p>
          <a:p>
            <a:pPr marL="0" indent="0">
              <a:buNone/>
            </a:pPr>
            <a:r>
              <a:rPr lang="en-US" sz="1900" b="1" dirty="0" smtClean="0"/>
              <a:t>CSS Selector</a:t>
            </a:r>
          </a:p>
          <a:p>
            <a:pPr marL="0" indent="0">
              <a:buNone/>
            </a:pPr>
            <a:r>
              <a:rPr lang="en-US" sz="1800" dirty="0" smtClean="0">
                <a:solidFill>
                  <a:srgbClr val="FF2958"/>
                </a:solidFill>
              </a:rPr>
              <a:t>P </a:t>
            </a:r>
            <a:r>
              <a:rPr lang="en-US" sz="1800" dirty="0" smtClean="0">
                <a:solidFill>
                  <a:schemeClr val="bg1">
                    <a:lumMod val="75000"/>
                  </a:schemeClr>
                </a:solidFill>
              </a:rPr>
              <a:t>{ </a:t>
            </a:r>
            <a:r>
              <a:rPr lang="en-US" sz="1800" dirty="0">
                <a:solidFill>
                  <a:schemeClr val="bg1">
                    <a:lumMod val="75000"/>
                  </a:schemeClr>
                </a:solidFill>
              </a:rPr>
              <a:t>CSS Properties go here </a:t>
            </a:r>
            <a:r>
              <a:rPr lang="en-US" sz="1800" dirty="0" smtClean="0">
                <a:solidFill>
                  <a:schemeClr val="bg1">
                    <a:lumMod val="75000"/>
                  </a:schemeClr>
                </a:solidFill>
              </a:rPr>
              <a:t>}</a:t>
            </a:r>
            <a:endParaRPr lang="en-US" dirty="0"/>
          </a:p>
        </p:txBody>
      </p:sp>
    </p:spTree>
    <p:extLst>
      <p:ext uri="{BB962C8B-B14F-4D97-AF65-F5344CB8AC3E}">
        <p14:creationId xmlns:p14="http://schemas.microsoft.com/office/powerpoint/2010/main" val="448117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1727" y="689789"/>
            <a:ext cx="11568546" cy="5478423"/>
          </a:xfrm>
          <a:prstGeom prst="rect">
            <a:avLst/>
          </a:prstGeom>
          <a:noFill/>
        </p:spPr>
        <p:txBody>
          <a:bodyPr wrap="square" rtlCol="0">
            <a:spAutoFit/>
          </a:bodyPr>
          <a:lstStyle/>
          <a:p>
            <a:pPr algn="ctr"/>
            <a:r>
              <a:rPr lang="en-US" sz="35000" dirty="0" smtClean="0">
                <a:solidFill>
                  <a:schemeClr val="tx1">
                    <a:alpha val="5000"/>
                  </a:schemeClr>
                </a:solidFill>
              </a:rPr>
              <a:t>&lt;</a:t>
            </a:r>
            <a:r>
              <a:rPr lang="en-US" sz="35000" dirty="0" err="1" smtClean="0">
                <a:solidFill>
                  <a:schemeClr val="tx1">
                    <a:alpha val="5000"/>
                  </a:schemeClr>
                </a:solidFill>
              </a:rPr>
              <a:t>ul</a:t>
            </a:r>
            <a:r>
              <a:rPr lang="en-US" sz="35000" dirty="0" smtClean="0">
                <a:solidFill>
                  <a:schemeClr val="tx1">
                    <a:alpha val="5000"/>
                  </a:schemeClr>
                </a:solidFill>
              </a:rPr>
              <a:t>&gt;</a:t>
            </a:r>
            <a:endParaRPr lang="en-US" sz="35000" dirty="0">
              <a:solidFill>
                <a:schemeClr val="tx1">
                  <a:alpha val="5000"/>
                </a:schemeClr>
              </a:solidFill>
            </a:endParaRPr>
          </a:p>
        </p:txBody>
      </p:sp>
      <p:sp>
        <p:nvSpPr>
          <p:cNvPr id="3" name="Content Placeholder 2"/>
          <p:cNvSpPr>
            <a:spLocks noGrp="1"/>
          </p:cNvSpPr>
          <p:nvPr>
            <p:ph idx="1"/>
          </p:nvPr>
        </p:nvSpPr>
        <p:spPr>
          <a:xfrm>
            <a:off x="838200" y="378787"/>
            <a:ext cx="10515600" cy="5871542"/>
          </a:xfrm>
        </p:spPr>
        <p:txBody>
          <a:bodyPr>
            <a:noAutofit/>
          </a:bodyPr>
          <a:lstStyle/>
          <a:p>
            <a:pPr marL="0" indent="0">
              <a:buNone/>
            </a:pPr>
            <a:r>
              <a:rPr lang="en-US" sz="2200" b="1" dirty="0" smtClean="0"/>
              <a:t>&lt;</a:t>
            </a:r>
            <a:r>
              <a:rPr lang="en-US" sz="2200" b="1" dirty="0" err="1" smtClean="0"/>
              <a:t>ul</a:t>
            </a:r>
            <a:r>
              <a:rPr lang="en-US" sz="2200" b="1" dirty="0" smtClean="0"/>
              <a:t>&gt;</a:t>
            </a:r>
            <a:r>
              <a:rPr lang="en-US" sz="2200" b="1" dirty="0"/>
              <a:t/>
            </a:r>
            <a:br>
              <a:rPr lang="en-US" sz="2200" b="1" dirty="0"/>
            </a:br>
            <a:endParaRPr lang="en-US" sz="2200" b="1" dirty="0"/>
          </a:p>
          <a:p>
            <a:r>
              <a:rPr lang="en-US" sz="1800" dirty="0"/>
              <a:t>The </a:t>
            </a:r>
            <a:r>
              <a:rPr lang="en-US" sz="1800" b="1" dirty="0"/>
              <a:t>&lt;</a:t>
            </a:r>
            <a:r>
              <a:rPr lang="en-US" sz="1800" b="1" dirty="0" err="1"/>
              <a:t>ul</a:t>
            </a:r>
            <a:r>
              <a:rPr lang="en-US" sz="1800" b="1" dirty="0"/>
              <a:t>&gt; </a:t>
            </a:r>
            <a:r>
              <a:rPr lang="en-US" sz="1800" dirty="0"/>
              <a:t>tag defines an unordered (bulleted) list.</a:t>
            </a:r>
          </a:p>
          <a:p>
            <a:r>
              <a:rPr lang="en-US" sz="1800" dirty="0"/>
              <a:t>Use the </a:t>
            </a:r>
            <a:r>
              <a:rPr lang="en-US" sz="1800" b="1" dirty="0"/>
              <a:t>&lt;</a:t>
            </a:r>
            <a:r>
              <a:rPr lang="en-US" sz="1800" b="1" dirty="0" err="1"/>
              <a:t>ul</a:t>
            </a:r>
            <a:r>
              <a:rPr lang="en-US" sz="1800" b="1" dirty="0"/>
              <a:t>&gt;</a:t>
            </a:r>
            <a:r>
              <a:rPr lang="en-US" sz="1800" dirty="0"/>
              <a:t> tag together with the &lt;li&gt; tag to create unordered lists.</a:t>
            </a:r>
          </a:p>
          <a:p>
            <a:endParaRPr lang="en-US" sz="1800" dirty="0"/>
          </a:p>
          <a:p>
            <a:pPr marL="0" indent="0">
              <a:buNone/>
            </a:pPr>
            <a:r>
              <a:rPr lang="en-US" sz="1900" b="1" dirty="0"/>
              <a:t>Example</a:t>
            </a:r>
          </a:p>
          <a:p>
            <a:pPr marL="0" indent="0">
              <a:buNone/>
            </a:pPr>
            <a:r>
              <a:rPr lang="hr-HR" sz="1800" dirty="0">
                <a:solidFill>
                  <a:srgbClr val="FF2958"/>
                </a:solidFill>
              </a:rPr>
              <a:t>&lt;</a:t>
            </a:r>
            <a:r>
              <a:rPr lang="hr-HR" sz="1800" dirty="0" err="1">
                <a:solidFill>
                  <a:srgbClr val="FF2958"/>
                </a:solidFill>
              </a:rPr>
              <a:t>ul</a:t>
            </a:r>
            <a:r>
              <a:rPr lang="hr-HR" sz="1800" dirty="0">
                <a:solidFill>
                  <a:srgbClr val="FF2958"/>
                </a:solidFill>
              </a:rPr>
              <a:t>&gt;</a:t>
            </a:r>
            <a:r>
              <a:rPr lang="hr-HR" sz="1800" dirty="0"/>
              <a:t/>
            </a:r>
            <a:br>
              <a:rPr lang="hr-HR" sz="1800" dirty="0"/>
            </a:br>
            <a:r>
              <a:rPr lang="hr-HR" sz="1800" dirty="0"/>
              <a:t> </a:t>
            </a:r>
            <a:r>
              <a:rPr lang="hr-HR" sz="1800" dirty="0" smtClean="0"/>
              <a:t>   </a:t>
            </a:r>
            <a:r>
              <a:rPr lang="hr-HR" sz="1800" dirty="0" smtClean="0">
                <a:solidFill>
                  <a:schemeClr val="bg1">
                    <a:lumMod val="75000"/>
                  </a:schemeClr>
                </a:solidFill>
              </a:rPr>
              <a:t>&lt;</a:t>
            </a:r>
            <a:r>
              <a:rPr lang="hr-HR" sz="1800" dirty="0">
                <a:solidFill>
                  <a:schemeClr val="bg1">
                    <a:lumMod val="75000"/>
                  </a:schemeClr>
                </a:solidFill>
              </a:rPr>
              <a:t>li&gt;</a:t>
            </a:r>
            <a:r>
              <a:rPr lang="hr-HR" sz="1800" dirty="0" err="1">
                <a:solidFill>
                  <a:schemeClr val="bg1">
                    <a:lumMod val="75000"/>
                  </a:schemeClr>
                </a:solidFill>
              </a:rPr>
              <a:t>Coffee</a:t>
            </a:r>
            <a:r>
              <a:rPr lang="hr-HR" sz="1800" dirty="0">
                <a:solidFill>
                  <a:schemeClr val="bg1">
                    <a:lumMod val="75000"/>
                  </a:schemeClr>
                </a:solidFill>
              </a:rPr>
              <a:t>&lt;/li&gt;</a:t>
            </a:r>
            <a:br>
              <a:rPr lang="hr-HR" sz="1800" dirty="0">
                <a:solidFill>
                  <a:schemeClr val="bg1">
                    <a:lumMod val="75000"/>
                  </a:schemeClr>
                </a:solidFill>
              </a:rPr>
            </a:br>
            <a:r>
              <a:rPr lang="hr-HR" sz="1800" dirty="0">
                <a:solidFill>
                  <a:schemeClr val="bg1">
                    <a:lumMod val="75000"/>
                  </a:schemeClr>
                </a:solidFill>
              </a:rPr>
              <a:t>  </a:t>
            </a:r>
            <a:r>
              <a:rPr lang="hr-HR" sz="1800" dirty="0" smtClean="0">
                <a:solidFill>
                  <a:schemeClr val="bg1">
                    <a:lumMod val="75000"/>
                  </a:schemeClr>
                </a:solidFill>
              </a:rPr>
              <a:t>  &lt;</a:t>
            </a:r>
            <a:r>
              <a:rPr lang="hr-HR" sz="1800" dirty="0">
                <a:solidFill>
                  <a:schemeClr val="bg1">
                    <a:lumMod val="75000"/>
                  </a:schemeClr>
                </a:solidFill>
              </a:rPr>
              <a:t>li&gt;Tea&lt;/li&gt;</a:t>
            </a:r>
            <a:br>
              <a:rPr lang="hr-HR" sz="1800" dirty="0">
                <a:solidFill>
                  <a:schemeClr val="bg1">
                    <a:lumMod val="75000"/>
                  </a:schemeClr>
                </a:solidFill>
              </a:rPr>
            </a:br>
            <a:r>
              <a:rPr lang="hr-HR" sz="1800" dirty="0">
                <a:solidFill>
                  <a:schemeClr val="bg1">
                    <a:lumMod val="75000"/>
                  </a:schemeClr>
                </a:solidFill>
              </a:rPr>
              <a:t>  </a:t>
            </a:r>
            <a:r>
              <a:rPr lang="hr-HR" sz="1800" dirty="0" smtClean="0">
                <a:solidFill>
                  <a:schemeClr val="bg1">
                    <a:lumMod val="75000"/>
                  </a:schemeClr>
                </a:solidFill>
              </a:rPr>
              <a:t>  &lt;</a:t>
            </a:r>
            <a:r>
              <a:rPr lang="hr-HR" sz="1800" dirty="0">
                <a:solidFill>
                  <a:schemeClr val="bg1">
                    <a:lumMod val="75000"/>
                  </a:schemeClr>
                </a:solidFill>
              </a:rPr>
              <a:t>li&gt;</a:t>
            </a:r>
            <a:r>
              <a:rPr lang="hr-HR" sz="1800" dirty="0" err="1">
                <a:solidFill>
                  <a:schemeClr val="bg1">
                    <a:lumMod val="75000"/>
                  </a:schemeClr>
                </a:solidFill>
              </a:rPr>
              <a:t>Milk</a:t>
            </a:r>
            <a:r>
              <a:rPr lang="hr-HR" sz="1800" dirty="0">
                <a:solidFill>
                  <a:schemeClr val="bg1">
                    <a:lumMod val="75000"/>
                  </a:schemeClr>
                </a:solidFill>
              </a:rPr>
              <a:t>&lt;/li&gt;</a:t>
            </a:r>
            <a:r>
              <a:rPr lang="hr-HR" sz="1800" dirty="0"/>
              <a:t/>
            </a:r>
            <a:br>
              <a:rPr lang="hr-HR" sz="1800" dirty="0"/>
            </a:br>
            <a:r>
              <a:rPr lang="hr-HR" sz="1800" dirty="0">
                <a:solidFill>
                  <a:srgbClr val="FF2958"/>
                </a:solidFill>
              </a:rPr>
              <a:t>&lt;/</a:t>
            </a:r>
            <a:r>
              <a:rPr lang="hr-HR" sz="1800" dirty="0" err="1">
                <a:solidFill>
                  <a:srgbClr val="FF2958"/>
                </a:solidFill>
              </a:rPr>
              <a:t>ul</a:t>
            </a:r>
            <a:r>
              <a:rPr lang="hr-HR" sz="1800" dirty="0">
                <a:solidFill>
                  <a:srgbClr val="FF2958"/>
                </a:solidFill>
              </a:rPr>
              <a:t>&gt;</a:t>
            </a:r>
            <a:endParaRPr lang="en-US" sz="1800" dirty="0" smtClean="0">
              <a:solidFill>
                <a:srgbClr val="FF2958"/>
              </a:solidFill>
            </a:endParaRPr>
          </a:p>
          <a:p>
            <a:pPr marL="0" indent="0">
              <a:buNone/>
            </a:pPr>
            <a:r>
              <a:rPr lang="en-US" sz="1900" b="1" dirty="0" smtClean="0"/>
              <a:t>CSS Selector</a:t>
            </a:r>
          </a:p>
          <a:p>
            <a:pPr marL="0" indent="0">
              <a:buNone/>
            </a:pPr>
            <a:r>
              <a:rPr lang="en-US" sz="1800" dirty="0" err="1" smtClean="0">
                <a:solidFill>
                  <a:srgbClr val="FF2958"/>
                </a:solidFill>
              </a:rPr>
              <a:t>ul</a:t>
            </a:r>
            <a:r>
              <a:rPr lang="en-US" sz="1800" dirty="0" smtClean="0">
                <a:solidFill>
                  <a:srgbClr val="FF2958"/>
                </a:solidFill>
              </a:rPr>
              <a:t> </a:t>
            </a:r>
            <a:r>
              <a:rPr lang="en-US" sz="1800" dirty="0" smtClean="0">
                <a:solidFill>
                  <a:schemeClr val="bg1">
                    <a:lumMod val="75000"/>
                  </a:schemeClr>
                </a:solidFill>
              </a:rPr>
              <a:t>{ </a:t>
            </a:r>
            <a:r>
              <a:rPr lang="en-US" sz="1800" dirty="0">
                <a:solidFill>
                  <a:schemeClr val="bg1">
                    <a:lumMod val="75000"/>
                  </a:schemeClr>
                </a:solidFill>
              </a:rPr>
              <a:t>CSS Properties go here </a:t>
            </a:r>
            <a:r>
              <a:rPr lang="en-US" sz="1800" dirty="0" smtClean="0">
                <a:solidFill>
                  <a:schemeClr val="bg1">
                    <a:lumMod val="75000"/>
                  </a:schemeClr>
                </a:solidFill>
              </a:rPr>
              <a:t>}</a:t>
            </a:r>
            <a:endParaRPr lang="en-US" dirty="0"/>
          </a:p>
        </p:txBody>
      </p:sp>
    </p:spTree>
    <p:extLst>
      <p:ext uri="{BB962C8B-B14F-4D97-AF65-F5344CB8AC3E}">
        <p14:creationId xmlns:p14="http://schemas.microsoft.com/office/powerpoint/2010/main" val="8741152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1727" y="689789"/>
            <a:ext cx="11568546" cy="5478423"/>
          </a:xfrm>
          <a:prstGeom prst="rect">
            <a:avLst/>
          </a:prstGeom>
          <a:noFill/>
        </p:spPr>
        <p:txBody>
          <a:bodyPr wrap="square" rtlCol="0">
            <a:spAutoFit/>
          </a:bodyPr>
          <a:lstStyle/>
          <a:p>
            <a:pPr algn="ctr"/>
            <a:r>
              <a:rPr lang="en-US" sz="35000" dirty="0" smtClean="0">
                <a:solidFill>
                  <a:schemeClr val="tx1">
                    <a:alpha val="5000"/>
                  </a:schemeClr>
                </a:solidFill>
              </a:rPr>
              <a:t>&lt;li&gt;</a:t>
            </a:r>
            <a:endParaRPr lang="en-US" sz="35000" dirty="0">
              <a:solidFill>
                <a:schemeClr val="tx1">
                  <a:alpha val="5000"/>
                </a:schemeClr>
              </a:solidFill>
            </a:endParaRPr>
          </a:p>
        </p:txBody>
      </p:sp>
      <p:sp>
        <p:nvSpPr>
          <p:cNvPr id="3" name="Content Placeholder 2"/>
          <p:cNvSpPr>
            <a:spLocks noGrp="1"/>
          </p:cNvSpPr>
          <p:nvPr>
            <p:ph idx="1"/>
          </p:nvPr>
        </p:nvSpPr>
        <p:spPr>
          <a:xfrm>
            <a:off x="838200" y="378787"/>
            <a:ext cx="10515600" cy="5871542"/>
          </a:xfrm>
        </p:spPr>
        <p:txBody>
          <a:bodyPr>
            <a:noAutofit/>
          </a:bodyPr>
          <a:lstStyle/>
          <a:p>
            <a:pPr marL="0" indent="0">
              <a:buNone/>
            </a:pPr>
            <a:r>
              <a:rPr lang="en-US" sz="2200" b="1" dirty="0" smtClean="0"/>
              <a:t>&lt;li&gt;</a:t>
            </a:r>
            <a:r>
              <a:rPr lang="en-US" sz="2200" b="1" dirty="0"/>
              <a:t/>
            </a:r>
            <a:br>
              <a:rPr lang="en-US" sz="2200" b="1" dirty="0"/>
            </a:br>
            <a:endParaRPr lang="en-US" sz="2200" b="1" dirty="0"/>
          </a:p>
          <a:p>
            <a:r>
              <a:rPr lang="en-US" sz="1800" dirty="0"/>
              <a:t>The </a:t>
            </a:r>
            <a:r>
              <a:rPr lang="en-US" sz="1800" b="1" dirty="0"/>
              <a:t>&lt;li&gt; </a:t>
            </a:r>
            <a:r>
              <a:rPr lang="en-US" sz="1800" dirty="0"/>
              <a:t>tag defines a list item.</a:t>
            </a:r>
          </a:p>
          <a:p>
            <a:r>
              <a:rPr lang="en-US" sz="1800" dirty="0"/>
              <a:t>The </a:t>
            </a:r>
            <a:r>
              <a:rPr lang="en-US" sz="1800" b="1" dirty="0"/>
              <a:t>&lt;li&gt; </a:t>
            </a:r>
            <a:r>
              <a:rPr lang="en-US" sz="1800" dirty="0"/>
              <a:t>tag is used in ordered lists(&lt;ol&gt;), unordered lists (&lt;ul&gt;)</a:t>
            </a:r>
          </a:p>
          <a:p>
            <a:endParaRPr lang="en-US" sz="1800" dirty="0"/>
          </a:p>
          <a:p>
            <a:pPr marL="0" indent="0">
              <a:buNone/>
            </a:pPr>
            <a:r>
              <a:rPr lang="en-US" sz="1900" b="1" dirty="0"/>
              <a:t>Example</a:t>
            </a:r>
          </a:p>
          <a:p>
            <a:pPr marL="0" indent="0">
              <a:buNone/>
            </a:pPr>
            <a:r>
              <a:rPr lang="hr-HR" sz="1800" dirty="0">
                <a:solidFill>
                  <a:schemeClr val="bg1">
                    <a:lumMod val="75000"/>
                  </a:schemeClr>
                </a:solidFill>
              </a:rPr>
              <a:t>&lt;</a:t>
            </a:r>
            <a:r>
              <a:rPr lang="hr-HR" sz="1800" dirty="0" err="1">
                <a:solidFill>
                  <a:schemeClr val="bg1">
                    <a:lumMod val="75000"/>
                  </a:schemeClr>
                </a:solidFill>
              </a:rPr>
              <a:t>ul</a:t>
            </a:r>
            <a:r>
              <a:rPr lang="hr-HR" sz="1800" dirty="0">
                <a:solidFill>
                  <a:schemeClr val="bg1">
                    <a:lumMod val="75000"/>
                  </a:schemeClr>
                </a:solidFill>
              </a:rPr>
              <a:t>&gt;</a:t>
            </a:r>
            <a:r>
              <a:rPr lang="hr-HR" sz="1800" dirty="0"/>
              <a:t/>
            </a:r>
            <a:br>
              <a:rPr lang="hr-HR" sz="1800" dirty="0"/>
            </a:br>
            <a:r>
              <a:rPr lang="hr-HR" sz="1800" dirty="0"/>
              <a:t> </a:t>
            </a:r>
            <a:r>
              <a:rPr lang="hr-HR" sz="1800" dirty="0" smtClean="0"/>
              <a:t>   </a:t>
            </a:r>
            <a:r>
              <a:rPr lang="hr-HR" sz="1800" dirty="0" smtClean="0">
                <a:solidFill>
                  <a:srgbClr val="FF2958"/>
                </a:solidFill>
              </a:rPr>
              <a:t>&lt;</a:t>
            </a:r>
            <a:r>
              <a:rPr lang="hr-HR" sz="1800" dirty="0">
                <a:solidFill>
                  <a:srgbClr val="FF2958"/>
                </a:solidFill>
              </a:rPr>
              <a:t>li&gt;</a:t>
            </a:r>
            <a:r>
              <a:rPr lang="hr-HR" sz="1800" dirty="0" err="1">
                <a:solidFill>
                  <a:schemeClr val="bg1">
                    <a:lumMod val="75000"/>
                  </a:schemeClr>
                </a:solidFill>
              </a:rPr>
              <a:t>Coffee</a:t>
            </a:r>
            <a:r>
              <a:rPr lang="hr-HR" sz="1800" dirty="0">
                <a:solidFill>
                  <a:srgbClr val="FF2958"/>
                </a:solidFill>
              </a:rPr>
              <a:t>&lt;/li&gt;</a:t>
            </a:r>
            <a:r>
              <a:rPr lang="hr-HR" sz="1800" dirty="0">
                <a:solidFill>
                  <a:schemeClr val="bg1">
                    <a:lumMod val="75000"/>
                  </a:schemeClr>
                </a:solidFill>
              </a:rPr>
              <a:t/>
            </a:r>
            <a:br>
              <a:rPr lang="hr-HR" sz="1800" dirty="0">
                <a:solidFill>
                  <a:schemeClr val="bg1">
                    <a:lumMod val="75000"/>
                  </a:schemeClr>
                </a:solidFill>
              </a:rPr>
            </a:br>
            <a:r>
              <a:rPr lang="hr-HR" sz="1800" dirty="0">
                <a:solidFill>
                  <a:schemeClr val="bg1">
                    <a:lumMod val="75000"/>
                  </a:schemeClr>
                </a:solidFill>
              </a:rPr>
              <a:t>  </a:t>
            </a:r>
            <a:r>
              <a:rPr lang="hr-HR" sz="1800" dirty="0" smtClean="0">
                <a:solidFill>
                  <a:schemeClr val="bg1">
                    <a:lumMod val="75000"/>
                  </a:schemeClr>
                </a:solidFill>
              </a:rPr>
              <a:t>  </a:t>
            </a:r>
            <a:r>
              <a:rPr lang="hr-HR" sz="1800" dirty="0" smtClean="0">
                <a:solidFill>
                  <a:srgbClr val="FF2958"/>
                </a:solidFill>
              </a:rPr>
              <a:t>&lt;</a:t>
            </a:r>
            <a:r>
              <a:rPr lang="hr-HR" sz="1800" dirty="0">
                <a:solidFill>
                  <a:srgbClr val="FF2958"/>
                </a:solidFill>
              </a:rPr>
              <a:t>li&gt;</a:t>
            </a:r>
            <a:r>
              <a:rPr lang="hr-HR" sz="1800" dirty="0">
                <a:solidFill>
                  <a:schemeClr val="bg1">
                    <a:lumMod val="75000"/>
                  </a:schemeClr>
                </a:solidFill>
              </a:rPr>
              <a:t>Tea</a:t>
            </a:r>
            <a:r>
              <a:rPr lang="hr-HR" sz="1800" dirty="0">
                <a:solidFill>
                  <a:srgbClr val="FF2958"/>
                </a:solidFill>
              </a:rPr>
              <a:t>&lt;/li&gt;</a:t>
            </a:r>
            <a:r>
              <a:rPr lang="hr-HR" sz="1800" dirty="0">
                <a:solidFill>
                  <a:schemeClr val="bg1">
                    <a:lumMod val="75000"/>
                  </a:schemeClr>
                </a:solidFill>
              </a:rPr>
              <a:t/>
            </a:r>
            <a:br>
              <a:rPr lang="hr-HR" sz="1800" dirty="0">
                <a:solidFill>
                  <a:schemeClr val="bg1">
                    <a:lumMod val="75000"/>
                  </a:schemeClr>
                </a:solidFill>
              </a:rPr>
            </a:br>
            <a:r>
              <a:rPr lang="hr-HR" sz="1800" dirty="0">
                <a:solidFill>
                  <a:schemeClr val="bg1">
                    <a:lumMod val="75000"/>
                  </a:schemeClr>
                </a:solidFill>
              </a:rPr>
              <a:t>  </a:t>
            </a:r>
            <a:r>
              <a:rPr lang="hr-HR" sz="1800" dirty="0" smtClean="0">
                <a:solidFill>
                  <a:schemeClr val="bg1">
                    <a:lumMod val="75000"/>
                  </a:schemeClr>
                </a:solidFill>
              </a:rPr>
              <a:t>  </a:t>
            </a:r>
            <a:r>
              <a:rPr lang="hr-HR" sz="1800" dirty="0" smtClean="0">
                <a:solidFill>
                  <a:srgbClr val="FF2958"/>
                </a:solidFill>
              </a:rPr>
              <a:t>&lt;</a:t>
            </a:r>
            <a:r>
              <a:rPr lang="hr-HR" sz="1800" dirty="0">
                <a:solidFill>
                  <a:srgbClr val="FF2958"/>
                </a:solidFill>
              </a:rPr>
              <a:t>li&gt;</a:t>
            </a:r>
            <a:r>
              <a:rPr lang="hr-HR" sz="1800" dirty="0" err="1">
                <a:solidFill>
                  <a:schemeClr val="bg1">
                    <a:lumMod val="75000"/>
                  </a:schemeClr>
                </a:solidFill>
              </a:rPr>
              <a:t>Milk</a:t>
            </a:r>
            <a:r>
              <a:rPr lang="hr-HR" sz="1800" dirty="0">
                <a:solidFill>
                  <a:srgbClr val="FF2958"/>
                </a:solidFill>
              </a:rPr>
              <a:t>&lt;/li&gt;</a:t>
            </a:r>
            <a:r>
              <a:rPr lang="hr-HR" sz="1800" dirty="0"/>
              <a:t/>
            </a:r>
            <a:br>
              <a:rPr lang="hr-HR" sz="1800" dirty="0"/>
            </a:br>
            <a:r>
              <a:rPr lang="hr-HR" sz="1800" dirty="0">
                <a:solidFill>
                  <a:schemeClr val="bg1">
                    <a:lumMod val="75000"/>
                  </a:schemeClr>
                </a:solidFill>
              </a:rPr>
              <a:t>&lt;/</a:t>
            </a:r>
            <a:r>
              <a:rPr lang="hr-HR" sz="1800" dirty="0" err="1">
                <a:solidFill>
                  <a:schemeClr val="bg1">
                    <a:lumMod val="75000"/>
                  </a:schemeClr>
                </a:solidFill>
              </a:rPr>
              <a:t>ul</a:t>
            </a:r>
            <a:r>
              <a:rPr lang="hr-HR" sz="1800" dirty="0">
                <a:solidFill>
                  <a:schemeClr val="bg1">
                    <a:lumMod val="75000"/>
                  </a:schemeClr>
                </a:solidFill>
              </a:rPr>
              <a:t>&gt;</a:t>
            </a:r>
            <a:endParaRPr lang="en-US" sz="1800" dirty="0" smtClean="0">
              <a:solidFill>
                <a:schemeClr val="bg1">
                  <a:lumMod val="75000"/>
                </a:schemeClr>
              </a:solidFill>
            </a:endParaRPr>
          </a:p>
          <a:p>
            <a:pPr marL="0" indent="0">
              <a:buNone/>
            </a:pPr>
            <a:r>
              <a:rPr lang="en-US" sz="1900" b="1" dirty="0" smtClean="0"/>
              <a:t>CSS Selector</a:t>
            </a:r>
          </a:p>
          <a:p>
            <a:pPr marL="0" indent="0">
              <a:buNone/>
            </a:pPr>
            <a:r>
              <a:rPr lang="en-US" sz="1800" dirty="0" smtClean="0">
                <a:solidFill>
                  <a:srgbClr val="FF2958"/>
                </a:solidFill>
              </a:rPr>
              <a:t>li </a:t>
            </a:r>
            <a:r>
              <a:rPr lang="en-US" sz="1800" dirty="0" smtClean="0">
                <a:solidFill>
                  <a:schemeClr val="bg1">
                    <a:lumMod val="75000"/>
                  </a:schemeClr>
                </a:solidFill>
              </a:rPr>
              <a:t>{ </a:t>
            </a:r>
            <a:r>
              <a:rPr lang="en-US" sz="1800" dirty="0">
                <a:solidFill>
                  <a:schemeClr val="bg1">
                    <a:lumMod val="75000"/>
                  </a:schemeClr>
                </a:solidFill>
              </a:rPr>
              <a:t>CSS Properties go here </a:t>
            </a:r>
            <a:r>
              <a:rPr lang="en-US" sz="1800" dirty="0" smtClean="0">
                <a:solidFill>
                  <a:schemeClr val="bg1">
                    <a:lumMod val="75000"/>
                  </a:schemeClr>
                </a:solidFill>
              </a:rPr>
              <a:t>}</a:t>
            </a:r>
            <a:endParaRPr lang="en-US" dirty="0"/>
          </a:p>
        </p:txBody>
      </p:sp>
    </p:spTree>
    <p:extLst>
      <p:ext uri="{BB962C8B-B14F-4D97-AF65-F5344CB8AC3E}">
        <p14:creationId xmlns:p14="http://schemas.microsoft.com/office/powerpoint/2010/main" val="775487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1727" y="689789"/>
            <a:ext cx="11568546" cy="5478423"/>
          </a:xfrm>
          <a:prstGeom prst="rect">
            <a:avLst/>
          </a:prstGeom>
          <a:noFill/>
        </p:spPr>
        <p:txBody>
          <a:bodyPr wrap="square" rtlCol="0">
            <a:spAutoFit/>
          </a:bodyPr>
          <a:lstStyle/>
          <a:p>
            <a:pPr algn="ctr"/>
            <a:r>
              <a:rPr lang="en-US" sz="35000" dirty="0" smtClean="0">
                <a:solidFill>
                  <a:schemeClr val="tx1">
                    <a:alpha val="5000"/>
                  </a:schemeClr>
                </a:solidFill>
              </a:rPr>
              <a:t>&lt;a&gt;</a:t>
            </a:r>
            <a:endParaRPr lang="en-US" sz="35000" dirty="0">
              <a:solidFill>
                <a:schemeClr val="tx1">
                  <a:alpha val="5000"/>
                </a:schemeClr>
              </a:solidFill>
            </a:endParaRPr>
          </a:p>
        </p:txBody>
      </p:sp>
      <p:sp>
        <p:nvSpPr>
          <p:cNvPr id="3" name="Content Placeholder 2"/>
          <p:cNvSpPr>
            <a:spLocks noGrp="1"/>
          </p:cNvSpPr>
          <p:nvPr>
            <p:ph idx="1"/>
          </p:nvPr>
        </p:nvSpPr>
        <p:spPr>
          <a:xfrm>
            <a:off x="838200" y="378787"/>
            <a:ext cx="10515600" cy="5871542"/>
          </a:xfrm>
        </p:spPr>
        <p:txBody>
          <a:bodyPr>
            <a:noAutofit/>
          </a:bodyPr>
          <a:lstStyle/>
          <a:p>
            <a:pPr marL="0" indent="0">
              <a:buNone/>
            </a:pPr>
            <a:r>
              <a:rPr lang="en-US" sz="2200" b="1" dirty="0" smtClean="0"/>
              <a:t>&lt;a&gt;</a:t>
            </a:r>
            <a:r>
              <a:rPr lang="en-US" sz="2200" b="1" dirty="0"/>
              <a:t/>
            </a:r>
            <a:br>
              <a:rPr lang="en-US" sz="2200" b="1" dirty="0"/>
            </a:br>
            <a:endParaRPr lang="en-US" sz="2200" b="1" dirty="0"/>
          </a:p>
          <a:p>
            <a:r>
              <a:rPr lang="en-US" sz="1800" dirty="0"/>
              <a:t>The </a:t>
            </a:r>
            <a:r>
              <a:rPr lang="en-US" sz="1800" b="1" dirty="0"/>
              <a:t>&lt;a&gt; </a:t>
            </a:r>
            <a:r>
              <a:rPr lang="en-US" sz="1800" dirty="0"/>
              <a:t>tag defines a hyperlink, which is used to link from one page to another.</a:t>
            </a:r>
          </a:p>
          <a:p>
            <a:r>
              <a:rPr lang="en-US" sz="1800" dirty="0"/>
              <a:t>The most important attribute of the </a:t>
            </a:r>
            <a:r>
              <a:rPr lang="en-US" sz="1800" b="1" dirty="0"/>
              <a:t>&lt;a&gt; </a:t>
            </a:r>
            <a:r>
              <a:rPr lang="en-US" sz="1800" dirty="0"/>
              <a:t>element is the </a:t>
            </a:r>
            <a:r>
              <a:rPr lang="en-US" sz="1800" dirty="0" err="1"/>
              <a:t>href</a:t>
            </a:r>
            <a:r>
              <a:rPr lang="en-US" sz="1800" dirty="0"/>
              <a:t> attribute, which indicates the link's destination.</a:t>
            </a:r>
          </a:p>
          <a:p>
            <a:endParaRPr lang="en-US" sz="1800" dirty="0"/>
          </a:p>
          <a:p>
            <a:pPr marL="0" indent="0">
              <a:buNone/>
            </a:pPr>
            <a:r>
              <a:rPr lang="en-US" sz="1900" b="1" dirty="0"/>
              <a:t>Example</a:t>
            </a:r>
          </a:p>
          <a:p>
            <a:pPr marL="0" indent="0">
              <a:buNone/>
            </a:pPr>
            <a:r>
              <a:rPr lang="en-US" sz="1800" dirty="0">
                <a:solidFill>
                  <a:srgbClr val="FF2958"/>
                </a:solidFill>
              </a:rPr>
              <a:t>&lt;a </a:t>
            </a:r>
            <a:r>
              <a:rPr lang="en-US" sz="1800" dirty="0" err="1">
                <a:solidFill>
                  <a:srgbClr val="FF2958"/>
                </a:solidFill>
              </a:rPr>
              <a:t>href</a:t>
            </a:r>
            <a:r>
              <a:rPr lang="en-US" sz="1800" dirty="0" smtClean="0">
                <a:solidFill>
                  <a:srgbClr val="FF2958"/>
                </a:solidFill>
              </a:rPr>
              <a:t>="https://</a:t>
            </a:r>
            <a:r>
              <a:rPr lang="en-US" sz="1800" dirty="0" err="1" smtClean="0">
                <a:solidFill>
                  <a:srgbClr val="FF2958"/>
                </a:solidFill>
              </a:rPr>
              <a:t>www.realbuzz.com</a:t>
            </a:r>
            <a:r>
              <a:rPr lang="en-US" sz="1800" dirty="0" smtClean="0">
                <a:solidFill>
                  <a:srgbClr val="FF2958"/>
                </a:solidFill>
              </a:rPr>
              <a:t>"&gt;</a:t>
            </a:r>
            <a:r>
              <a:rPr lang="en-US" sz="1800" dirty="0">
                <a:solidFill>
                  <a:srgbClr val="FF2958"/>
                </a:solidFill>
              </a:rPr>
              <a:t>Visit </a:t>
            </a:r>
            <a:r>
              <a:rPr lang="en-US" sz="1800" dirty="0" err="1" smtClean="0">
                <a:solidFill>
                  <a:srgbClr val="FF2958"/>
                </a:solidFill>
              </a:rPr>
              <a:t>Realbuzz.com</a:t>
            </a:r>
            <a:r>
              <a:rPr lang="en-US" sz="1800" dirty="0">
                <a:solidFill>
                  <a:srgbClr val="FF2958"/>
                </a:solidFill>
              </a:rPr>
              <a:t>!</a:t>
            </a:r>
            <a:r>
              <a:rPr lang="en-US" sz="1800" dirty="0" smtClean="0">
                <a:solidFill>
                  <a:srgbClr val="FF2958"/>
                </a:solidFill>
              </a:rPr>
              <a:t>&lt;/</a:t>
            </a:r>
            <a:r>
              <a:rPr lang="en-US" sz="1800" dirty="0">
                <a:solidFill>
                  <a:srgbClr val="FF2958"/>
                </a:solidFill>
              </a:rPr>
              <a:t>a&gt; </a:t>
            </a:r>
            <a:endParaRPr lang="en-US" sz="1800" dirty="0" smtClean="0">
              <a:solidFill>
                <a:srgbClr val="FF2958"/>
              </a:solidFill>
            </a:endParaRPr>
          </a:p>
          <a:p>
            <a:pPr marL="0" indent="0">
              <a:buNone/>
            </a:pPr>
            <a:endParaRPr lang="en-US" sz="1800" b="1" dirty="0"/>
          </a:p>
          <a:p>
            <a:pPr marL="0" indent="0">
              <a:buNone/>
            </a:pPr>
            <a:r>
              <a:rPr lang="en-US" sz="1900" b="1" dirty="0" smtClean="0"/>
              <a:t>CSS Selector</a:t>
            </a:r>
          </a:p>
          <a:p>
            <a:pPr marL="0" indent="0">
              <a:buNone/>
            </a:pPr>
            <a:r>
              <a:rPr lang="en-US" sz="1800" dirty="0">
                <a:solidFill>
                  <a:srgbClr val="FF2958"/>
                </a:solidFill>
              </a:rPr>
              <a:t>a</a:t>
            </a:r>
            <a:r>
              <a:rPr lang="en-US" sz="1800" dirty="0" smtClean="0">
                <a:solidFill>
                  <a:srgbClr val="FF2958"/>
                </a:solidFill>
              </a:rPr>
              <a:t> </a:t>
            </a:r>
            <a:r>
              <a:rPr lang="en-US" sz="1800" dirty="0" smtClean="0">
                <a:solidFill>
                  <a:schemeClr val="bg1">
                    <a:lumMod val="75000"/>
                  </a:schemeClr>
                </a:solidFill>
              </a:rPr>
              <a:t>{ </a:t>
            </a:r>
            <a:r>
              <a:rPr lang="en-US" sz="1800" dirty="0">
                <a:solidFill>
                  <a:schemeClr val="bg1">
                    <a:lumMod val="75000"/>
                  </a:schemeClr>
                </a:solidFill>
              </a:rPr>
              <a:t>CSS Properties go here </a:t>
            </a:r>
            <a:r>
              <a:rPr lang="en-US" sz="1800" dirty="0" smtClean="0">
                <a:solidFill>
                  <a:schemeClr val="bg1">
                    <a:lumMod val="75000"/>
                  </a:schemeClr>
                </a:solidFill>
              </a:rPr>
              <a:t>}</a:t>
            </a:r>
            <a:endParaRPr lang="en-US" dirty="0"/>
          </a:p>
        </p:txBody>
      </p:sp>
    </p:spTree>
    <p:extLst>
      <p:ext uri="{BB962C8B-B14F-4D97-AF65-F5344CB8AC3E}">
        <p14:creationId xmlns:p14="http://schemas.microsoft.com/office/powerpoint/2010/main" val="6482290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commonly used tags are:</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smtClean="0"/>
              <a:t>&lt;</a:t>
            </a:r>
            <a:r>
              <a:rPr lang="en-US" sz="2400" b="1" dirty="0" err="1" smtClean="0"/>
              <a:t>ol</a:t>
            </a:r>
            <a:r>
              <a:rPr lang="en-US" sz="2400" b="1" dirty="0" smtClean="0"/>
              <a:t>&gt; </a:t>
            </a:r>
            <a:r>
              <a:rPr lang="en-US" sz="2400" dirty="0" smtClean="0"/>
              <a:t>- </a:t>
            </a:r>
            <a:r>
              <a:rPr lang="en-US" sz="2400" dirty="0"/>
              <a:t>The </a:t>
            </a:r>
            <a:r>
              <a:rPr lang="en-US" sz="2400" b="1" dirty="0"/>
              <a:t>&lt;</a:t>
            </a:r>
            <a:r>
              <a:rPr lang="en-US" sz="2400" b="1" dirty="0" err="1"/>
              <a:t>ol</a:t>
            </a:r>
            <a:r>
              <a:rPr lang="en-US" sz="2400" b="1" dirty="0"/>
              <a:t>&gt;</a:t>
            </a:r>
            <a:r>
              <a:rPr lang="en-US" sz="2400" dirty="0"/>
              <a:t> tag defines an ordered list</a:t>
            </a:r>
            <a:endParaRPr lang="en-US" sz="2400" dirty="0" smtClean="0"/>
          </a:p>
          <a:p>
            <a:pPr marL="0" indent="0">
              <a:buNone/>
            </a:pPr>
            <a:r>
              <a:rPr lang="en-US" sz="2400" b="1" dirty="0" smtClean="0"/>
              <a:t>&lt;span&gt; </a:t>
            </a:r>
            <a:r>
              <a:rPr lang="en-US" sz="2400" dirty="0" smtClean="0"/>
              <a:t>- </a:t>
            </a:r>
            <a:r>
              <a:rPr lang="en-US" sz="2400" dirty="0"/>
              <a:t>The </a:t>
            </a:r>
            <a:r>
              <a:rPr lang="en-US" sz="2400" b="1" dirty="0"/>
              <a:t>&lt;span&gt; </a:t>
            </a:r>
            <a:r>
              <a:rPr lang="en-US" sz="2400" dirty="0"/>
              <a:t>tag is used to group inline-elements in a document.</a:t>
            </a:r>
            <a:endParaRPr lang="en-US" sz="2400" dirty="0" smtClean="0"/>
          </a:p>
          <a:p>
            <a:pPr marL="0" indent="0">
              <a:buNone/>
            </a:pPr>
            <a:r>
              <a:rPr lang="en-US" sz="2400" b="1" dirty="0" smtClean="0"/>
              <a:t>&lt;strong&gt; </a:t>
            </a:r>
            <a:r>
              <a:rPr lang="en-US" sz="2400" dirty="0" smtClean="0"/>
              <a:t>- </a:t>
            </a:r>
            <a:r>
              <a:rPr lang="en-US" sz="2400" dirty="0"/>
              <a:t>The </a:t>
            </a:r>
            <a:r>
              <a:rPr lang="en-US" sz="2400" b="1" dirty="0"/>
              <a:t>&lt;strong&gt; </a:t>
            </a:r>
            <a:r>
              <a:rPr lang="en-US" sz="2400" dirty="0"/>
              <a:t>tag is a phrase tag. It defines important text.</a:t>
            </a:r>
            <a:r>
              <a:rPr lang="en-US" sz="2400" dirty="0" smtClean="0"/>
              <a:t> </a:t>
            </a:r>
          </a:p>
          <a:p>
            <a:pPr marL="0" indent="0">
              <a:buNone/>
            </a:pPr>
            <a:r>
              <a:rPr lang="en-US" sz="2400" b="1" dirty="0" smtClean="0"/>
              <a:t>&lt;table&gt; &amp; associated table tags </a:t>
            </a:r>
            <a:r>
              <a:rPr lang="en-US" sz="2400" dirty="0" smtClean="0"/>
              <a:t>- </a:t>
            </a:r>
            <a:r>
              <a:rPr lang="en-US" sz="2400" dirty="0"/>
              <a:t>The </a:t>
            </a:r>
            <a:r>
              <a:rPr lang="en-US" sz="2400" b="1" dirty="0"/>
              <a:t>&lt;table&gt; </a:t>
            </a:r>
            <a:r>
              <a:rPr lang="en-US" sz="2400" dirty="0"/>
              <a:t>tag defines an HTML </a:t>
            </a:r>
            <a:r>
              <a:rPr lang="en-US" sz="2400" dirty="0" smtClean="0"/>
              <a:t>table.</a:t>
            </a:r>
          </a:p>
          <a:p>
            <a:pPr marL="0" indent="0">
              <a:buNone/>
            </a:pPr>
            <a:endParaRPr lang="en-US" sz="2400" dirty="0"/>
          </a:p>
          <a:p>
            <a:pPr marL="0" indent="0">
              <a:buNone/>
            </a:pPr>
            <a:r>
              <a:rPr lang="en-US" sz="2400" dirty="0"/>
              <a:t>You </a:t>
            </a:r>
            <a:r>
              <a:rPr lang="en-US" sz="2400" dirty="0" smtClean="0"/>
              <a:t>can learn more and </a:t>
            </a:r>
            <a:r>
              <a:rPr lang="en-US" sz="2400" dirty="0"/>
              <a:t>see the full list of tags on w3Schools </a:t>
            </a:r>
            <a:r>
              <a:rPr lang="en-US" sz="2400" dirty="0" smtClean="0">
                <a:hlinkClick r:id="rId2"/>
              </a:rPr>
              <a:t>here</a:t>
            </a:r>
            <a:endParaRPr lang="en-US" sz="2400" dirty="0" smtClean="0"/>
          </a:p>
          <a:p>
            <a:pPr marL="0" indent="0">
              <a:buNone/>
            </a:pPr>
            <a:endParaRPr lang="en-US" sz="2400" dirty="0"/>
          </a:p>
          <a:p>
            <a:pPr marL="0" indent="0">
              <a:buNone/>
            </a:pPr>
            <a:r>
              <a:rPr lang="en-US" sz="2400" dirty="0" smtClean="0"/>
              <a:t>So what can we create using just </a:t>
            </a:r>
            <a:r>
              <a:rPr lang="en-US" sz="2400" b="1" dirty="0" smtClean="0"/>
              <a:t>HTML</a:t>
            </a:r>
            <a:r>
              <a:rPr lang="en-US" sz="2400" dirty="0" smtClean="0"/>
              <a:t>?</a:t>
            </a:r>
            <a:endParaRPr lang="en-US" sz="2400" dirty="0"/>
          </a:p>
        </p:txBody>
      </p:sp>
    </p:spTree>
    <p:extLst>
      <p:ext uri="{BB962C8B-B14F-4D97-AF65-F5344CB8AC3E}">
        <p14:creationId xmlns:p14="http://schemas.microsoft.com/office/powerpoint/2010/main" val="20473805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29"/>
            <a:ext cx="12192000" cy="6584950"/>
          </a:xfrm>
          <a:prstGeom prst="rect">
            <a:avLst/>
          </a:prstGeom>
        </p:spPr>
      </p:pic>
      <p:sp>
        <p:nvSpPr>
          <p:cNvPr id="2" name="TextBox 1"/>
          <p:cNvSpPr txBox="1"/>
          <p:nvPr/>
        </p:nvSpPr>
        <p:spPr>
          <a:xfrm>
            <a:off x="3379693" y="295836"/>
            <a:ext cx="1819835" cy="338554"/>
          </a:xfrm>
          <a:prstGeom prst="rect">
            <a:avLst/>
          </a:prstGeom>
          <a:noFill/>
        </p:spPr>
        <p:txBody>
          <a:bodyPr wrap="square" rtlCol="0">
            <a:spAutoFit/>
          </a:bodyPr>
          <a:lstStyle/>
          <a:p>
            <a:r>
              <a:rPr lang="en-US" sz="1600" dirty="0" smtClean="0">
                <a:solidFill>
                  <a:srgbClr val="FF2958"/>
                </a:solidFill>
              </a:rPr>
              <a:t>Heading tag &lt;h1&gt;</a:t>
            </a:r>
            <a:endParaRPr lang="en-US" sz="1600" dirty="0">
              <a:solidFill>
                <a:srgbClr val="FF2958"/>
              </a:solidFill>
            </a:endParaRPr>
          </a:p>
        </p:txBody>
      </p:sp>
      <p:cxnSp>
        <p:nvCxnSpPr>
          <p:cNvPr id="5" name="Straight Arrow Connector 4"/>
          <p:cNvCxnSpPr>
            <a:stCxn id="2" idx="1"/>
          </p:cNvCxnSpPr>
          <p:nvPr/>
        </p:nvCxnSpPr>
        <p:spPr>
          <a:xfrm flipH="1">
            <a:off x="2958353" y="465113"/>
            <a:ext cx="421340" cy="1052"/>
          </a:xfrm>
          <a:prstGeom prst="straightConnector1">
            <a:avLst/>
          </a:prstGeom>
          <a:ln>
            <a:solidFill>
              <a:srgbClr val="FF2958"/>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272116" y="869577"/>
            <a:ext cx="1819835" cy="338554"/>
          </a:xfrm>
          <a:prstGeom prst="rect">
            <a:avLst/>
          </a:prstGeom>
          <a:noFill/>
        </p:spPr>
        <p:txBody>
          <a:bodyPr wrap="square" rtlCol="0">
            <a:spAutoFit/>
          </a:bodyPr>
          <a:lstStyle/>
          <a:p>
            <a:r>
              <a:rPr lang="en-US" sz="1600" dirty="0" smtClean="0">
                <a:solidFill>
                  <a:srgbClr val="FF2958"/>
                </a:solidFill>
              </a:rPr>
              <a:t>Heading tag &lt;h2&gt;</a:t>
            </a:r>
            <a:endParaRPr lang="en-US" sz="1600" dirty="0">
              <a:solidFill>
                <a:srgbClr val="FF2958"/>
              </a:solidFill>
            </a:endParaRPr>
          </a:p>
        </p:txBody>
      </p:sp>
      <p:cxnSp>
        <p:nvCxnSpPr>
          <p:cNvPr id="9" name="Straight Arrow Connector 8"/>
          <p:cNvCxnSpPr>
            <a:stCxn id="8" idx="1"/>
          </p:cNvCxnSpPr>
          <p:nvPr/>
        </p:nvCxnSpPr>
        <p:spPr>
          <a:xfrm flipH="1">
            <a:off x="2850776" y="1038854"/>
            <a:ext cx="421340" cy="1052"/>
          </a:xfrm>
          <a:prstGeom prst="straightConnector1">
            <a:avLst/>
          </a:prstGeom>
          <a:ln>
            <a:solidFill>
              <a:srgbClr val="FF2958"/>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497106" y="605120"/>
            <a:ext cx="1819835" cy="338554"/>
          </a:xfrm>
          <a:prstGeom prst="rect">
            <a:avLst/>
          </a:prstGeom>
          <a:noFill/>
        </p:spPr>
        <p:txBody>
          <a:bodyPr wrap="square" rtlCol="0">
            <a:spAutoFit/>
          </a:bodyPr>
          <a:lstStyle/>
          <a:p>
            <a:r>
              <a:rPr lang="en-US" sz="1600" dirty="0" smtClean="0">
                <a:solidFill>
                  <a:srgbClr val="FF2958"/>
                </a:solidFill>
              </a:rPr>
              <a:t>Paragraph tag &lt;p&gt;</a:t>
            </a:r>
            <a:endParaRPr lang="en-US" sz="1600" dirty="0">
              <a:solidFill>
                <a:srgbClr val="FF2958"/>
              </a:solidFill>
            </a:endParaRPr>
          </a:p>
        </p:txBody>
      </p:sp>
      <p:cxnSp>
        <p:nvCxnSpPr>
          <p:cNvPr id="11" name="Straight Arrow Connector 10"/>
          <p:cNvCxnSpPr>
            <a:stCxn id="10" idx="1"/>
          </p:cNvCxnSpPr>
          <p:nvPr/>
        </p:nvCxnSpPr>
        <p:spPr>
          <a:xfrm flipH="1">
            <a:off x="1075766" y="774397"/>
            <a:ext cx="421340" cy="1052"/>
          </a:xfrm>
          <a:prstGeom prst="straightConnector1">
            <a:avLst/>
          </a:prstGeom>
          <a:ln>
            <a:solidFill>
              <a:srgbClr val="FF2958"/>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69774" y="1574823"/>
            <a:ext cx="3832414" cy="338554"/>
          </a:xfrm>
          <a:prstGeom prst="rect">
            <a:avLst/>
          </a:prstGeom>
          <a:noFill/>
        </p:spPr>
        <p:txBody>
          <a:bodyPr wrap="square" rtlCol="0">
            <a:spAutoFit/>
          </a:bodyPr>
          <a:lstStyle/>
          <a:p>
            <a:r>
              <a:rPr lang="en-US" sz="1600" dirty="0" smtClean="0">
                <a:solidFill>
                  <a:srgbClr val="FF2958"/>
                </a:solidFill>
              </a:rPr>
              <a:t>Unordered list tag &lt;</a:t>
            </a:r>
            <a:r>
              <a:rPr lang="en-US" sz="1600" dirty="0" err="1" smtClean="0">
                <a:solidFill>
                  <a:srgbClr val="FF2958"/>
                </a:solidFill>
              </a:rPr>
              <a:t>ul</a:t>
            </a:r>
            <a:r>
              <a:rPr lang="en-US" sz="1600" dirty="0" smtClean="0">
                <a:solidFill>
                  <a:srgbClr val="FF2958"/>
                </a:solidFill>
              </a:rPr>
              <a:t>&gt; &amp; list items &lt;li&gt; tags</a:t>
            </a:r>
            <a:endParaRPr lang="en-US" sz="1600" dirty="0">
              <a:solidFill>
                <a:srgbClr val="FF2958"/>
              </a:solidFill>
            </a:endParaRPr>
          </a:p>
        </p:txBody>
      </p:sp>
      <p:cxnSp>
        <p:nvCxnSpPr>
          <p:cNvPr id="13" name="Straight Arrow Connector 12"/>
          <p:cNvCxnSpPr>
            <a:stCxn id="12" idx="1"/>
          </p:cNvCxnSpPr>
          <p:nvPr/>
        </p:nvCxnSpPr>
        <p:spPr>
          <a:xfrm flipH="1">
            <a:off x="2048436" y="1744100"/>
            <a:ext cx="421338" cy="1053"/>
          </a:xfrm>
          <a:prstGeom prst="straightConnector1">
            <a:avLst/>
          </a:prstGeom>
          <a:ln>
            <a:solidFill>
              <a:srgbClr val="FF2958"/>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33598" y="2181458"/>
            <a:ext cx="1819835" cy="338554"/>
          </a:xfrm>
          <a:prstGeom prst="rect">
            <a:avLst/>
          </a:prstGeom>
          <a:noFill/>
        </p:spPr>
        <p:txBody>
          <a:bodyPr wrap="square" rtlCol="0">
            <a:spAutoFit/>
          </a:bodyPr>
          <a:lstStyle/>
          <a:p>
            <a:r>
              <a:rPr lang="en-US" sz="1600" dirty="0" smtClean="0">
                <a:solidFill>
                  <a:srgbClr val="FF2958"/>
                </a:solidFill>
              </a:rPr>
              <a:t>Heading tag &lt;h3&gt;</a:t>
            </a:r>
            <a:endParaRPr lang="en-US" sz="1600" dirty="0">
              <a:solidFill>
                <a:srgbClr val="FF2958"/>
              </a:solidFill>
            </a:endParaRPr>
          </a:p>
        </p:txBody>
      </p:sp>
      <p:cxnSp>
        <p:nvCxnSpPr>
          <p:cNvPr id="18" name="Straight Arrow Connector 17"/>
          <p:cNvCxnSpPr/>
          <p:nvPr/>
        </p:nvCxnSpPr>
        <p:spPr>
          <a:xfrm flipH="1">
            <a:off x="1712258" y="2350735"/>
            <a:ext cx="421340" cy="1052"/>
          </a:xfrm>
          <a:prstGeom prst="straightConnector1">
            <a:avLst/>
          </a:prstGeom>
          <a:ln>
            <a:solidFill>
              <a:srgbClr val="FF2958"/>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0" y="6192456"/>
            <a:ext cx="12192000" cy="665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0" y="6299525"/>
            <a:ext cx="12192000"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smtClean="0"/>
              <a:t>To see an example of what can be done by just applying CSS to this page see: https</a:t>
            </a:r>
            <a:r>
              <a:rPr lang="en-US" sz="1400" dirty="0"/>
              <a:t>://</a:t>
            </a:r>
            <a:r>
              <a:rPr lang="en-US" sz="1400" dirty="0" err="1"/>
              <a:t>codepen.io</a:t>
            </a:r>
            <a:r>
              <a:rPr lang="en-US" sz="1400" dirty="0"/>
              <a:t>/</a:t>
            </a:r>
            <a:r>
              <a:rPr lang="en-US" sz="1400" dirty="0" err="1"/>
              <a:t>dredmorbius</a:t>
            </a:r>
            <a:r>
              <a:rPr lang="en-US" sz="1400" dirty="0"/>
              <a:t>/pen/</a:t>
            </a:r>
            <a:r>
              <a:rPr lang="en-US" sz="1400" dirty="0" err="1"/>
              <a:t>KpMqqB</a:t>
            </a:r>
            <a:endParaRPr lang="en-US" sz="1400" dirty="0"/>
          </a:p>
        </p:txBody>
      </p:sp>
    </p:spTree>
    <p:extLst>
      <p:ext uri="{BB962C8B-B14F-4D97-AF65-F5344CB8AC3E}">
        <p14:creationId xmlns:p14="http://schemas.microsoft.com/office/powerpoint/2010/main" val="102950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p:bldP spid="12"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2766219"/>
            <a:ext cx="10515600" cy="1325563"/>
          </a:xfrm>
        </p:spPr>
        <p:txBody>
          <a:bodyPr/>
          <a:lstStyle/>
          <a:p>
            <a:pPr algn="ctr"/>
            <a:r>
              <a:rPr lang="en-US" dirty="0" smtClean="0"/>
              <a:t>Looking at a design</a:t>
            </a:r>
            <a:endParaRPr lang="en-US" dirty="0"/>
          </a:p>
        </p:txBody>
      </p:sp>
      <p:sp>
        <p:nvSpPr>
          <p:cNvPr id="8" name="Content Placeholder 2"/>
          <p:cNvSpPr txBox="1">
            <a:spLocks/>
          </p:cNvSpPr>
          <p:nvPr/>
        </p:nvSpPr>
        <p:spPr>
          <a:xfrm>
            <a:off x="838200" y="3971739"/>
            <a:ext cx="10515600" cy="645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fontAlgn="base">
              <a:buFont typeface="Arial"/>
              <a:buNone/>
            </a:pPr>
            <a:r>
              <a:rPr lang="en-US" sz="2000" dirty="0" smtClean="0"/>
              <a:t>We are going to take a look at the design we are going to build together during this session the design provided is an example of what you could receive as a frontend developer for a page banner</a:t>
            </a:r>
            <a:endParaRPr lang="en-US" sz="20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522" y="1423685"/>
            <a:ext cx="1376957" cy="1342533"/>
          </a:xfrm>
          <a:prstGeom prst="rect">
            <a:avLst/>
          </a:prstGeom>
        </p:spPr>
      </p:pic>
    </p:spTree>
    <p:extLst>
      <p:ext uri="{BB962C8B-B14F-4D97-AF65-F5344CB8AC3E}">
        <p14:creationId xmlns:p14="http://schemas.microsoft.com/office/powerpoint/2010/main" val="2618296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534" y="-104172"/>
            <a:ext cx="12445068" cy="7066343"/>
          </a:xfrm>
          <a:prstGeom prst="rect">
            <a:avLst/>
          </a:prstGeom>
        </p:spPr>
      </p:pic>
    </p:spTree>
    <p:extLst>
      <p:ext uri="{BB962C8B-B14F-4D97-AF65-F5344CB8AC3E}">
        <p14:creationId xmlns:p14="http://schemas.microsoft.com/office/powerpoint/2010/main" val="10713613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1524000" y="0"/>
            <a:ext cx="13716000" cy="6858000"/>
          </a:xfrm>
          <a:prstGeom prst="rect">
            <a:avLst/>
          </a:prstGeom>
        </p:spPr>
      </p:pic>
      <p:sp>
        <p:nvSpPr>
          <p:cNvPr id="2" name="Title 1"/>
          <p:cNvSpPr>
            <a:spLocks noGrp="1"/>
          </p:cNvSpPr>
          <p:nvPr>
            <p:ph type="title"/>
          </p:nvPr>
        </p:nvSpPr>
        <p:spPr>
          <a:xfrm>
            <a:off x="838199" y="365125"/>
            <a:ext cx="10933254" cy="1325563"/>
          </a:xfrm>
        </p:spPr>
        <p:txBody>
          <a:bodyPr/>
          <a:lstStyle/>
          <a:p>
            <a:r>
              <a:rPr lang="en-US" dirty="0" smtClean="0"/>
              <a:t>What is a web designer &amp; frontend </a:t>
            </a:r>
            <a:r>
              <a:rPr lang="en-US" dirty="0"/>
              <a:t>d</a:t>
            </a:r>
            <a:r>
              <a:rPr lang="en-US" dirty="0" smtClean="0"/>
              <a:t>eveloper</a:t>
            </a:r>
            <a:endParaRPr lang="en-US" dirty="0"/>
          </a:p>
        </p:txBody>
      </p:sp>
      <p:sp>
        <p:nvSpPr>
          <p:cNvPr id="3" name="Content Placeholder 2"/>
          <p:cNvSpPr>
            <a:spLocks noGrp="1"/>
          </p:cNvSpPr>
          <p:nvPr>
            <p:ph idx="1"/>
          </p:nvPr>
        </p:nvSpPr>
        <p:spPr/>
        <p:txBody>
          <a:bodyPr>
            <a:normAutofit/>
          </a:bodyPr>
          <a:lstStyle/>
          <a:p>
            <a:pPr marL="0" indent="0">
              <a:buNone/>
            </a:pPr>
            <a:r>
              <a:rPr lang="en-US" dirty="0"/>
              <a:t>A </a:t>
            </a:r>
            <a:r>
              <a:rPr lang="en-US" b="1" dirty="0"/>
              <a:t>web designer</a:t>
            </a:r>
            <a:r>
              <a:rPr lang="en-US" dirty="0"/>
              <a:t> is someone who is both creative and technically </a:t>
            </a:r>
            <a:r>
              <a:rPr lang="en-US" dirty="0" smtClean="0"/>
              <a:t>minded, </a:t>
            </a:r>
            <a:r>
              <a:rPr lang="en-US" dirty="0"/>
              <a:t>and uses both these </a:t>
            </a:r>
            <a:r>
              <a:rPr lang="en-US" dirty="0" smtClean="0"/>
              <a:t>abilities to </a:t>
            </a:r>
            <a:r>
              <a:rPr lang="en-US" dirty="0"/>
              <a:t>build or redesign </a:t>
            </a:r>
            <a:r>
              <a:rPr lang="en-US" b="1" dirty="0"/>
              <a:t>websites</a:t>
            </a:r>
            <a:r>
              <a:rPr lang="en-US" dirty="0"/>
              <a:t>. A </a:t>
            </a:r>
            <a:r>
              <a:rPr lang="en-US" b="1" dirty="0"/>
              <a:t>web designer</a:t>
            </a:r>
            <a:r>
              <a:rPr lang="en-US" dirty="0"/>
              <a:t> has the ability to understand what is needed to make a </a:t>
            </a:r>
            <a:r>
              <a:rPr lang="en-US" b="1" dirty="0"/>
              <a:t>website</a:t>
            </a:r>
            <a:r>
              <a:rPr lang="en-US" dirty="0"/>
              <a:t> </a:t>
            </a:r>
            <a:r>
              <a:rPr lang="en-US" dirty="0" smtClean="0"/>
              <a:t>functional, easy </a:t>
            </a:r>
            <a:r>
              <a:rPr lang="en-US" dirty="0"/>
              <a:t>to </a:t>
            </a:r>
            <a:r>
              <a:rPr lang="en-US" dirty="0" smtClean="0"/>
              <a:t>use and </a:t>
            </a:r>
            <a:r>
              <a:rPr lang="en-US" dirty="0"/>
              <a:t>aesthetically </a:t>
            </a:r>
            <a:r>
              <a:rPr lang="en-US" dirty="0" smtClean="0"/>
              <a:t>pleasing to </a:t>
            </a:r>
            <a:r>
              <a:rPr lang="en-US" dirty="0"/>
              <a:t>the user</a:t>
            </a:r>
            <a:r>
              <a:rPr lang="en-US" dirty="0" smtClean="0"/>
              <a:t>.</a:t>
            </a:r>
          </a:p>
          <a:p>
            <a:pPr marL="0" indent="0">
              <a:buNone/>
            </a:pPr>
            <a:endParaRPr lang="en-US" dirty="0"/>
          </a:p>
          <a:p>
            <a:pPr marL="0" indent="0">
              <a:buNone/>
            </a:pPr>
            <a:r>
              <a:rPr lang="en-US" dirty="0" smtClean="0"/>
              <a:t>So what’s the difference  between designers and Programmers?</a:t>
            </a:r>
            <a:endParaRPr lang="en-US" dirty="0"/>
          </a:p>
        </p:txBody>
      </p:sp>
    </p:spTree>
    <p:extLst>
      <p:ext uri="{BB962C8B-B14F-4D97-AF65-F5344CB8AC3E}">
        <p14:creationId xmlns:p14="http://schemas.microsoft.com/office/powerpoint/2010/main" val="2081282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2766219"/>
            <a:ext cx="10515600" cy="1325563"/>
          </a:xfrm>
        </p:spPr>
        <p:txBody>
          <a:bodyPr/>
          <a:lstStyle/>
          <a:p>
            <a:pPr algn="ctr"/>
            <a:r>
              <a:rPr lang="en-US" dirty="0" smtClean="0"/>
              <a:t>Let’s break it down in to blocks</a:t>
            </a:r>
            <a:endParaRPr lang="en-US" dirty="0"/>
          </a:p>
        </p:txBody>
      </p:sp>
      <p:sp>
        <p:nvSpPr>
          <p:cNvPr id="8" name="Content Placeholder 2"/>
          <p:cNvSpPr txBox="1">
            <a:spLocks/>
          </p:cNvSpPr>
          <p:nvPr/>
        </p:nvSpPr>
        <p:spPr>
          <a:xfrm>
            <a:off x="838200" y="3971739"/>
            <a:ext cx="10515600" cy="64508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fontAlgn="base">
              <a:buFont typeface="Arial"/>
              <a:buNone/>
            </a:pPr>
            <a:r>
              <a:rPr lang="en-US" sz="2000" dirty="0" smtClean="0"/>
              <a:t>Look at the design and break it in to defined blocks these will become the HTML tags when we start building this example is fairly simple but the same principles can be applied to more complex designs.</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522" y="1423685"/>
            <a:ext cx="1376957" cy="1342533"/>
          </a:xfrm>
          <a:prstGeom prst="rect">
            <a:avLst/>
          </a:prstGeom>
        </p:spPr>
      </p:pic>
    </p:spTree>
    <p:extLst>
      <p:ext uri="{BB962C8B-B14F-4D97-AF65-F5344CB8AC3E}">
        <p14:creationId xmlns:p14="http://schemas.microsoft.com/office/powerpoint/2010/main" val="16380667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533" y="-104172"/>
            <a:ext cx="12445066" cy="7066343"/>
          </a:xfrm>
          <a:prstGeom prst="rect">
            <a:avLst/>
          </a:prstGeom>
        </p:spPr>
      </p:pic>
    </p:spTree>
    <p:extLst>
      <p:ext uri="{BB962C8B-B14F-4D97-AF65-F5344CB8AC3E}">
        <p14:creationId xmlns:p14="http://schemas.microsoft.com/office/powerpoint/2010/main" val="17079872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lstStyle/>
          <a:p>
            <a:pPr algn="ctr"/>
            <a:r>
              <a:rPr lang="en-US" smtClean="0"/>
              <a:t>Lets </a:t>
            </a:r>
            <a:r>
              <a:rPr lang="en-US" dirty="0" smtClean="0"/>
              <a:t>Write some HTML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1140980"/>
            <a:ext cx="1524000" cy="1524000"/>
          </a:xfrm>
          <a:prstGeom prst="rect">
            <a:avLst/>
          </a:prstGeom>
        </p:spPr>
      </p:pic>
      <p:sp>
        <p:nvSpPr>
          <p:cNvPr id="5" name="Content Placeholder 2"/>
          <p:cNvSpPr txBox="1">
            <a:spLocks/>
          </p:cNvSpPr>
          <p:nvPr/>
        </p:nvSpPr>
        <p:spPr>
          <a:xfrm>
            <a:off x="838200" y="3971739"/>
            <a:ext cx="10515600" cy="645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fontAlgn="base">
              <a:buFont typeface="Arial"/>
              <a:buNone/>
            </a:pPr>
            <a:r>
              <a:rPr lang="en-US" sz="2000" dirty="0" smtClean="0"/>
              <a:t>We are going to be using </a:t>
            </a:r>
            <a:r>
              <a:rPr lang="en-US" sz="2000" dirty="0" err="1" smtClean="0"/>
              <a:t>codepen.io</a:t>
            </a:r>
            <a:r>
              <a:rPr lang="en-US" sz="2000" dirty="0" smtClean="0"/>
              <a:t> to create examples and learn how to code using HTML and CSS, you should have already signed up, if you have not then sign up now and start a new pen.</a:t>
            </a:r>
            <a:endParaRPr lang="en-US" sz="2000" dirty="0"/>
          </a:p>
        </p:txBody>
      </p:sp>
    </p:spTree>
    <p:extLst>
      <p:ext uri="{BB962C8B-B14F-4D97-AF65-F5344CB8AC3E}">
        <p14:creationId xmlns:p14="http://schemas.microsoft.com/office/powerpoint/2010/main" val="4793440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following using HTML</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4765" y="1568400"/>
            <a:ext cx="4764203" cy="2376443"/>
          </a:xfrm>
        </p:spPr>
      </p:pic>
      <p:sp>
        <p:nvSpPr>
          <p:cNvPr id="7" name="Content Placeholder 2"/>
          <p:cNvSpPr txBox="1">
            <a:spLocks/>
          </p:cNvSpPr>
          <p:nvPr/>
        </p:nvSpPr>
        <p:spPr>
          <a:xfrm>
            <a:off x="838200" y="4203934"/>
            <a:ext cx="10515600" cy="140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lnSpc>
                <a:spcPct val="110000"/>
              </a:lnSpc>
              <a:buFont typeface="Arial"/>
              <a:buNone/>
            </a:pPr>
            <a:r>
              <a:rPr lang="en-US" sz="2000" dirty="0" smtClean="0"/>
              <a:t>You should only need to write </a:t>
            </a:r>
            <a:r>
              <a:rPr lang="en-US" sz="2000" dirty="0" smtClean="0"/>
              <a:t>8 </a:t>
            </a:r>
            <a:r>
              <a:rPr lang="en-US" sz="2000" dirty="0" smtClean="0"/>
              <a:t>lines of html and use 6 tags to create the rendered view above ensure that you wrap the whole thing in a &lt;div&gt; tag, give this a go. If you are unsure of the syntax Google it or ask?</a:t>
            </a:r>
            <a:endParaRPr lang="en-US" sz="20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9291" y="1690688"/>
            <a:ext cx="5777622" cy="1957768"/>
          </a:xfrm>
          <a:prstGeom prst="rect">
            <a:avLst/>
          </a:prstGeom>
        </p:spPr>
      </p:pic>
    </p:spTree>
    <p:extLst>
      <p:ext uri="{BB962C8B-B14F-4D97-AF65-F5344CB8AC3E}">
        <p14:creationId xmlns:p14="http://schemas.microsoft.com/office/powerpoint/2010/main" val="113522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0" y="0"/>
            <a:ext cx="12192000" cy="7498080"/>
          </a:xfrm>
          <a:prstGeom prst="rect">
            <a:avLst/>
          </a:prstGeom>
        </p:spPr>
      </p:pic>
      <p:sp>
        <p:nvSpPr>
          <p:cNvPr id="2" name="Title 1"/>
          <p:cNvSpPr>
            <a:spLocks noGrp="1"/>
          </p:cNvSpPr>
          <p:nvPr>
            <p:ph type="title"/>
          </p:nvPr>
        </p:nvSpPr>
        <p:spPr/>
        <p:txBody>
          <a:bodyPr/>
          <a:lstStyle/>
          <a:p>
            <a:r>
              <a:rPr lang="en-US" dirty="0" smtClean="0"/>
              <a:t>CSS</a:t>
            </a:r>
            <a:endParaRPr lang="en-US" dirty="0"/>
          </a:p>
        </p:txBody>
      </p:sp>
      <p:sp>
        <p:nvSpPr>
          <p:cNvPr id="3" name="Content Placeholder 2"/>
          <p:cNvSpPr>
            <a:spLocks noGrp="1"/>
          </p:cNvSpPr>
          <p:nvPr>
            <p:ph idx="1"/>
          </p:nvPr>
        </p:nvSpPr>
        <p:spPr/>
        <p:txBody>
          <a:bodyPr>
            <a:normAutofit/>
          </a:bodyPr>
          <a:lstStyle/>
          <a:p>
            <a:pPr marL="0" indent="0" fontAlgn="base">
              <a:buNone/>
            </a:pPr>
            <a:r>
              <a:rPr lang="en-US" dirty="0"/>
              <a:t>CSS stands for </a:t>
            </a:r>
            <a:r>
              <a:rPr lang="en-US" b="1" dirty="0"/>
              <a:t>Cascading Style Sheet</a:t>
            </a:r>
            <a:r>
              <a:rPr lang="en-US" dirty="0"/>
              <a:t> and is used by web pages to help keep information in the proper display format. CSS files can help define font, size, color, spacing, border and location of HTML information on a web page, and can also be used to create a continuous look throughout multiple pages of a website</a:t>
            </a:r>
            <a:r>
              <a:rPr lang="en-US" dirty="0" smtClean="0"/>
              <a:t>.</a:t>
            </a:r>
          </a:p>
          <a:p>
            <a:pPr marL="0" indent="0" fontAlgn="base">
              <a:buNone/>
            </a:pPr>
            <a:endParaRPr lang="en-US" dirty="0"/>
          </a:p>
          <a:p>
            <a:pPr marL="0" indent="0" fontAlgn="base">
              <a:buNone/>
            </a:pPr>
            <a:r>
              <a:rPr lang="en-US" dirty="0" smtClean="0"/>
              <a:t>The main purpose of</a:t>
            </a:r>
            <a:r>
              <a:rPr lang="en-US" dirty="0"/>
              <a:t> </a:t>
            </a:r>
            <a:r>
              <a:rPr lang="en-US" b="1" dirty="0" smtClean="0"/>
              <a:t>CSS </a:t>
            </a:r>
            <a:r>
              <a:rPr lang="en-US" dirty="0" smtClean="0"/>
              <a:t>is </a:t>
            </a:r>
            <a:r>
              <a:rPr lang="en-US" dirty="0"/>
              <a:t>to allow users greater control over </a:t>
            </a:r>
            <a:r>
              <a:rPr lang="en-US" dirty="0" smtClean="0"/>
              <a:t>the presentation of a webpage without touching the structure.</a:t>
            </a:r>
            <a:endParaRPr lang="en-US" dirty="0"/>
          </a:p>
        </p:txBody>
      </p:sp>
    </p:spTree>
    <p:extLst>
      <p:ext uri="{BB962C8B-B14F-4D97-AF65-F5344CB8AC3E}">
        <p14:creationId xmlns:p14="http://schemas.microsoft.com/office/powerpoint/2010/main" val="18573902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example</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solidFill>
                  <a:srgbClr val="FF2958"/>
                </a:solidFill>
              </a:rPr>
              <a:t>body </a:t>
            </a:r>
            <a:r>
              <a:rPr lang="en-US" dirty="0" smtClean="0">
                <a:solidFill>
                  <a:srgbClr val="FF2958"/>
                </a:solidFill>
              </a:rPr>
              <a:t>{</a:t>
            </a:r>
            <a:r>
              <a:rPr lang="en-US" dirty="0">
                <a:solidFill>
                  <a:srgbClr val="FF2958"/>
                </a:solidFill>
              </a:rPr>
              <a:t/>
            </a:r>
            <a:br>
              <a:rPr lang="en-US" dirty="0">
                <a:solidFill>
                  <a:srgbClr val="FF2958"/>
                </a:solidFill>
              </a:rPr>
            </a:br>
            <a:r>
              <a:rPr lang="en-US" dirty="0">
                <a:solidFill>
                  <a:srgbClr val="FF2958"/>
                </a:solidFill>
              </a:rPr>
              <a:t>    background-color: </a:t>
            </a:r>
            <a:r>
              <a:rPr lang="en-US" dirty="0" err="1">
                <a:solidFill>
                  <a:srgbClr val="FF2958"/>
                </a:solidFill>
              </a:rPr>
              <a:t>lightblue</a:t>
            </a:r>
            <a:r>
              <a:rPr lang="en-US" dirty="0">
                <a:solidFill>
                  <a:srgbClr val="FF2958"/>
                </a:solidFill>
              </a:rPr>
              <a:t>;</a:t>
            </a:r>
            <a:br>
              <a:rPr lang="en-US" dirty="0">
                <a:solidFill>
                  <a:srgbClr val="FF2958"/>
                </a:solidFill>
              </a:rPr>
            </a:br>
            <a:r>
              <a:rPr lang="en-US" dirty="0">
                <a:solidFill>
                  <a:srgbClr val="FF2958"/>
                </a:solidFill>
              </a:rPr>
              <a:t>}</a:t>
            </a:r>
            <a:r>
              <a:rPr lang="en-US" dirty="0">
                <a:solidFill>
                  <a:srgbClr val="FF2958"/>
                </a:solidFill>
              </a:rPr>
              <a:t/>
            </a:r>
            <a:br>
              <a:rPr lang="en-US" dirty="0">
                <a:solidFill>
                  <a:srgbClr val="FF2958"/>
                </a:solidFill>
              </a:rPr>
            </a:br>
            <a:r>
              <a:rPr lang="en-US" dirty="0">
                <a:solidFill>
                  <a:srgbClr val="FF2958"/>
                </a:solidFill>
              </a:rPr>
              <a:t/>
            </a:r>
            <a:br>
              <a:rPr lang="en-US" dirty="0">
                <a:solidFill>
                  <a:srgbClr val="FF2958"/>
                </a:solidFill>
              </a:rPr>
            </a:br>
            <a:r>
              <a:rPr lang="en-US" dirty="0">
                <a:solidFill>
                  <a:srgbClr val="FF2958"/>
                </a:solidFill>
              </a:rPr>
              <a:t>h1 {</a:t>
            </a:r>
            <a:br>
              <a:rPr lang="en-US" dirty="0">
                <a:solidFill>
                  <a:srgbClr val="FF2958"/>
                </a:solidFill>
              </a:rPr>
            </a:br>
            <a:r>
              <a:rPr lang="en-US" dirty="0">
                <a:solidFill>
                  <a:srgbClr val="FF2958"/>
                </a:solidFill>
              </a:rPr>
              <a:t>    color: white;</a:t>
            </a:r>
            <a:br>
              <a:rPr lang="en-US" dirty="0">
                <a:solidFill>
                  <a:srgbClr val="FF2958"/>
                </a:solidFill>
              </a:rPr>
            </a:br>
            <a:r>
              <a:rPr lang="en-US" dirty="0">
                <a:solidFill>
                  <a:srgbClr val="FF2958"/>
                </a:solidFill>
              </a:rPr>
              <a:t>    text-align: center;</a:t>
            </a:r>
            <a:br>
              <a:rPr lang="en-US" dirty="0">
                <a:solidFill>
                  <a:srgbClr val="FF2958"/>
                </a:solidFill>
              </a:rPr>
            </a:br>
            <a:r>
              <a:rPr lang="en-US" dirty="0">
                <a:solidFill>
                  <a:srgbClr val="FF2958"/>
                </a:solidFill>
              </a:rPr>
              <a:t>}</a:t>
            </a:r>
            <a:r>
              <a:rPr lang="en-US" dirty="0">
                <a:solidFill>
                  <a:srgbClr val="FF2958"/>
                </a:solidFill>
              </a:rPr>
              <a:t/>
            </a:r>
            <a:br>
              <a:rPr lang="en-US" dirty="0">
                <a:solidFill>
                  <a:srgbClr val="FF2958"/>
                </a:solidFill>
              </a:rPr>
            </a:br>
            <a:r>
              <a:rPr lang="en-US" dirty="0">
                <a:solidFill>
                  <a:srgbClr val="FF2958"/>
                </a:solidFill>
              </a:rPr>
              <a:t/>
            </a:r>
            <a:br>
              <a:rPr lang="en-US" dirty="0">
                <a:solidFill>
                  <a:srgbClr val="FF2958"/>
                </a:solidFill>
              </a:rPr>
            </a:br>
            <a:r>
              <a:rPr lang="en-US" dirty="0">
                <a:solidFill>
                  <a:srgbClr val="FF2958"/>
                </a:solidFill>
              </a:rPr>
              <a:t>p {</a:t>
            </a:r>
            <a:br>
              <a:rPr lang="en-US" dirty="0">
                <a:solidFill>
                  <a:srgbClr val="FF2958"/>
                </a:solidFill>
              </a:rPr>
            </a:br>
            <a:r>
              <a:rPr lang="en-US" dirty="0">
                <a:solidFill>
                  <a:srgbClr val="FF2958"/>
                </a:solidFill>
              </a:rPr>
              <a:t>    font-family: </a:t>
            </a:r>
            <a:r>
              <a:rPr lang="en-US" dirty="0" err="1">
                <a:solidFill>
                  <a:srgbClr val="FF2958"/>
                </a:solidFill>
              </a:rPr>
              <a:t>verdana</a:t>
            </a:r>
            <a:r>
              <a:rPr lang="en-US" dirty="0">
                <a:solidFill>
                  <a:srgbClr val="FF2958"/>
                </a:solidFill>
              </a:rPr>
              <a:t>;</a:t>
            </a:r>
            <a:br>
              <a:rPr lang="en-US" dirty="0">
                <a:solidFill>
                  <a:srgbClr val="FF2958"/>
                </a:solidFill>
              </a:rPr>
            </a:br>
            <a:r>
              <a:rPr lang="en-US" dirty="0">
                <a:solidFill>
                  <a:srgbClr val="FF2958"/>
                </a:solidFill>
              </a:rPr>
              <a:t>    font-size: 20px;</a:t>
            </a:r>
            <a:br>
              <a:rPr lang="en-US" dirty="0">
                <a:solidFill>
                  <a:srgbClr val="FF2958"/>
                </a:solidFill>
              </a:rPr>
            </a:br>
            <a:r>
              <a:rPr lang="en-US" dirty="0" smtClean="0">
                <a:solidFill>
                  <a:srgbClr val="FF2958"/>
                </a:solidFill>
              </a:rPr>
              <a:t>}</a:t>
            </a:r>
          </a:p>
          <a:p>
            <a:pPr marL="0" indent="0">
              <a:buNone/>
            </a:pPr>
            <a:endParaRPr lang="en-US" dirty="0" smtClean="0">
              <a:solidFill>
                <a:srgbClr val="FF2958"/>
              </a:solidFill>
            </a:endParaRPr>
          </a:p>
          <a:p>
            <a:pPr marL="0" indent="0">
              <a:buNone/>
            </a:pPr>
            <a:r>
              <a:rPr lang="en-US" sz="3300" dirty="0" smtClean="0"/>
              <a:t>What you're saying here is hey browser, I want </a:t>
            </a:r>
            <a:r>
              <a:rPr lang="en-US" sz="3300" dirty="0" smtClean="0"/>
              <a:t>the background of the page to be light blue, headings to be </a:t>
            </a:r>
          </a:p>
          <a:p>
            <a:pPr marL="0" indent="0">
              <a:buNone/>
            </a:pPr>
            <a:r>
              <a:rPr lang="en-US" sz="3300" dirty="0" smtClean="0"/>
              <a:t>white and aligned to the center, paragraphs to use the font </a:t>
            </a:r>
            <a:r>
              <a:rPr lang="en-US" sz="3300" dirty="0" err="1" smtClean="0"/>
              <a:t>verdana</a:t>
            </a:r>
            <a:r>
              <a:rPr lang="en-US" sz="3300" dirty="0" smtClean="0"/>
              <a:t> and be 20px.</a:t>
            </a:r>
            <a:endParaRPr lang="en-US" sz="3300" dirty="0" smtClean="0"/>
          </a:p>
          <a:p>
            <a:pPr marL="0" indent="0">
              <a:buNone/>
            </a:pPr>
            <a:endParaRPr lang="en-US" sz="3300" dirty="0"/>
          </a:p>
          <a:p>
            <a:pPr marL="0" indent="0">
              <a:buNone/>
            </a:pPr>
            <a:r>
              <a:rPr lang="en-US" sz="3300" dirty="0" smtClean="0"/>
              <a:t>A </a:t>
            </a:r>
            <a:r>
              <a:rPr lang="en-US" sz="3300" dirty="0" smtClean="0"/>
              <a:t>great resource for finding out what </a:t>
            </a:r>
            <a:r>
              <a:rPr lang="en-US" sz="3300" dirty="0" smtClean="0"/>
              <a:t>properties are available </a:t>
            </a:r>
            <a:r>
              <a:rPr lang="en-US" sz="3300" dirty="0" smtClean="0"/>
              <a:t>and how they should be used is:</a:t>
            </a:r>
          </a:p>
          <a:p>
            <a:pPr marL="0" indent="0">
              <a:buNone/>
            </a:pPr>
            <a:r>
              <a:rPr lang="en-US" sz="3300" dirty="0" smtClean="0">
                <a:hlinkClick r:id="rId2"/>
              </a:rPr>
              <a:t>w3schools.com</a:t>
            </a:r>
            <a:endParaRPr lang="en-US" sz="3300"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5953" y="439017"/>
            <a:ext cx="1081185" cy="1524000"/>
          </a:xfrm>
          <a:prstGeom prst="rect">
            <a:avLst/>
          </a:prstGeom>
        </p:spPr>
      </p:pic>
    </p:spTree>
    <p:extLst>
      <p:ext uri="{BB962C8B-B14F-4D97-AF65-F5344CB8AC3E}">
        <p14:creationId xmlns:p14="http://schemas.microsoft.com/office/powerpoint/2010/main" val="15836514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properties </a:t>
            </a:r>
            <a:r>
              <a:rPr lang="en-US" dirty="0" smtClean="0"/>
              <a:t>	</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There are around </a:t>
            </a:r>
            <a:r>
              <a:rPr lang="en-US" dirty="0" smtClean="0"/>
              <a:t>180 CSS properties </a:t>
            </a:r>
            <a:r>
              <a:rPr lang="en-US" dirty="0" smtClean="0"/>
              <a:t>available to use some of these have been depreciated since the introduction </a:t>
            </a:r>
            <a:r>
              <a:rPr lang="en-US" dirty="0" smtClean="0"/>
              <a:t>of CSS3.</a:t>
            </a:r>
            <a:endParaRPr lang="en-US" dirty="0" smtClean="0"/>
          </a:p>
          <a:p>
            <a:pPr marL="0" indent="0">
              <a:buNone/>
            </a:pPr>
            <a:r>
              <a:rPr lang="en-US" sz="1800" dirty="0" smtClean="0"/>
              <a:t/>
            </a:r>
            <a:br>
              <a:rPr lang="en-US" sz="1800" dirty="0" smtClean="0"/>
            </a:br>
            <a:r>
              <a:rPr lang="en-US" dirty="0" smtClean="0"/>
              <a:t>You can see the full list of </a:t>
            </a:r>
            <a:r>
              <a:rPr lang="en-US" dirty="0"/>
              <a:t>properties on </a:t>
            </a:r>
            <a:r>
              <a:rPr lang="en-US" dirty="0" smtClean="0"/>
              <a:t>w3Schools </a:t>
            </a:r>
            <a:r>
              <a:rPr lang="en-US" dirty="0" smtClean="0">
                <a:hlinkClick r:id="rId2"/>
              </a:rPr>
              <a:t>here</a:t>
            </a:r>
            <a:r>
              <a:rPr lang="en-US" dirty="0" smtClean="0"/>
              <a:t/>
            </a:r>
            <a:br>
              <a:rPr lang="en-US" dirty="0" smtClean="0"/>
            </a:br>
            <a:endParaRPr lang="en-US" dirty="0" smtClean="0"/>
          </a:p>
          <a:p>
            <a:pPr marL="0" indent="0">
              <a:buNone/>
            </a:pPr>
            <a:r>
              <a:rPr lang="en-US" dirty="0" smtClean="0"/>
              <a:t>So </a:t>
            </a:r>
            <a:r>
              <a:rPr lang="en-US" dirty="0" smtClean="0"/>
              <a:t>I’m not going to go through these as you will use so many of them in development and there is not really a core set.</a:t>
            </a:r>
          </a:p>
        </p:txBody>
      </p:sp>
    </p:spTree>
    <p:extLst>
      <p:ext uri="{BB962C8B-B14F-4D97-AF65-F5344CB8AC3E}">
        <p14:creationId xmlns:p14="http://schemas.microsoft.com/office/powerpoint/2010/main" val="1041262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selectors </a:t>
            </a:r>
            <a:r>
              <a:rPr lang="en-US" dirty="0" smtClean="0"/>
              <a:t>	</a:t>
            </a:r>
            <a:endParaRPr lang="en-US" dirty="0"/>
          </a:p>
        </p:txBody>
      </p:sp>
      <p:sp>
        <p:nvSpPr>
          <p:cNvPr id="3" name="Content Placeholder 2"/>
          <p:cNvSpPr>
            <a:spLocks noGrp="1"/>
          </p:cNvSpPr>
          <p:nvPr>
            <p:ph idx="1"/>
          </p:nvPr>
        </p:nvSpPr>
        <p:spPr/>
        <p:txBody>
          <a:bodyPr>
            <a:normAutofit fontScale="55000" lnSpcReduction="20000"/>
          </a:bodyPr>
          <a:lstStyle/>
          <a:p>
            <a:pPr marL="0" indent="0">
              <a:lnSpc>
                <a:spcPct val="120000"/>
              </a:lnSpc>
              <a:buNone/>
            </a:pPr>
            <a:r>
              <a:rPr lang="en-US" sz="3200" dirty="0"/>
              <a:t>In CSS, selectors are patterns used to select the element(s) you want to </a:t>
            </a:r>
            <a:r>
              <a:rPr lang="en-US" sz="3200" dirty="0" smtClean="0"/>
              <a:t>style, in general we either use a class or an ID these are defined on the HTML element you want to style.</a:t>
            </a:r>
          </a:p>
          <a:p>
            <a:pPr marL="0" indent="0">
              <a:buNone/>
            </a:pPr>
            <a:endParaRPr lang="en-US" dirty="0"/>
          </a:p>
          <a:p>
            <a:pPr marL="0" indent="0">
              <a:buNone/>
            </a:pPr>
            <a:r>
              <a:rPr lang="en-US" dirty="0" smtClean="0"/>
              <a:t>Example:</a:t>
            </a:r>
          </a:p>
          <a:p>
            <a:pPr marL="0" indent="0">
              <a:lnSpc>
                <a:spcPct val="120000"/>
              </a:lnSpc>
              <a:buNone/>
            </a:pPr>
            <a:r>
              <a:rPr lang="en-US" b="1" dirty="0" smtClean="0"/>
              <a:t>For a class use a (.)</a:t>
            </a:r>
            <a:r>
              <a:rPr lang="en-US" dirty="0" smtClean="0"/>
              <a:t/>
            </a:r>
            <a:br>
              <a:rPr lang="en-US" dirty="0" smtClean="0"/>
            </a:br>
            <a:r>
              <a:rPr lang="en-US" dirty="0" smtClean="0">
                <a:solidFill>
                  <a:srgbClr val="FF2958"/>
                </a:solidFill>
              </a:rPr>
              <a:t>.</a:t>
            </a:r>
            <a:r>
              <a:rPr lang="en-US" dirty="0" err="1" smtClean="0">
                <a:solidFill>
                  <a:srgbClr val="FF2958"/>
                </a:solidFill>
              </a:rPr>
              <a:t>heading_tag</a:t>
            </a:r>
            <a:r>
              <a:rPr lang="en-US" dirty="0">
                <a:solidFill>
                  <a:srgbClr val="FF2958"/>
                </a:solidFill>
              </a:rPr>
              <a:t> {</a:t>
            </a:r>
            <a:br>
              <a:rPr lang="en-US" dirty="0">
                <a:solidFill>
                  <a:srgbClr val="FF2958"/>
                </a:solidFill>
              </a:rPr>
            </a:br>
            <a:r>
              <a:rPr lang="en-US" dirty="0">
                <a:solidFill>
                  <a:srgbClr val="FF2958"/>
                </a:solidFill>
              </a:rPr>
              <a:t>    color: white;</a:t>
            </a:r>
            <a:br>
              <a:rPr lang="en-US" dirty="0">
                <a:solidFill>
                  <a:srgbClr val="FF2958"/>
                </a:solidFill>
              </a:rPr>
            </a:br>
            <a:r>
              <a:rPr lang="en-US" dirty="0">
                <a:solidFill>
                  <a:srgbClr val="FF2958"/>
                </a:solidFill>
              </a:rPr>
              <a:t>    text-align: center;</a:t>
            </a:r>
            <a:br>
              <a:rPr lang="en-US" dirty="0">
                <a:solidFill>
                  <a:srgbClr val="FF2958"/>
                </a:solidFill>
              </a:rPr>
            </a:br>
            <a:r>
              <a:rPr lang="en-US" dirty="0">
                <a:solidFill>
                  <a:srgbClr val="FF2958"/>
                </a:solidFill>
              </a:rPr>
              <a:t>}</a:t>
            </a:r>
            <a:br>
              <a:rPr lang="en-US" dirty="0">
                <a:solidFill>
                  <a:srgbClr val="FF2958"/>
                </a:solidFill>
              </a:rPr>
            </a:br>
            <a:endParaRPr lang="en-US" dirty="0">
              <a:solidFill>
                <a:srgbClr val="FF2958"/>
              </a:solidFill>
            </a:endParaRPr>
          </a:p>
          <a:p>
            <a:pPr marL="0" indent="0">
              <a:lnSpc>
                <a:spcPct val="120000"/>
              </a:lnSpc>
              <a:buNone/>
            </a:pPr>
            <a:r>
              <a:rPr lang="en-US" b="1" dirty="0"/>
              <a:t>For a </a:t>
            </a:r>
            <a:r>
              <a:rPr lang="en-US" b="1" dirty="0" smtClean="0"/>
              <a:t>ID use </a:t>
            </a:r>
            <a:r>
              <a:rPr lang="en-US" b="1" dirty="0"/>
              <a:t>a </a:t>
            </a:r>
            <a:r>
              <a:rPr lang="en-US" b="1" dirty="0" smtClean="0"/>
              <a:t>(#)</a:t>
            </a:r>
            <a:r>
              <a:rPr lang="en-US" dirty="0">
                <a:solidFill>
                  <a:srgbClr val="FF2958"/>
                </a:solidFill>
              </a:rPr>
              <a:t/>
            </a:r>
            <a:br>
              <a:rPr lang="en-US" dirty="0">
                <a:solidFill>
                  <a:srgbClr val="FF2958"/>
                </a:solidFill>
              </a:rPr>
            </a:br>
            <a:r>
              <a:rPr lang="en-US" dirty="0" smtClean="0">
                <a:solidFill>
                  <a:srgbClr val="FF2958"/>
                </a:solidFill>
              </a:rPr>
              <a:t>#</a:t>
            </a:r>
            <a:r>
              <a:rPr lang="en-US" dirty="0" err="1" smtClean="0">
                <a:solidFill>
                  <a:srgbClr val="FF2958"/>
                </a:solidFill>
              </a:rPr>
              <a:t>paragraph_tag</a:t>
            </a:r>
            <a:r>
              <a:rPr lang="en-US" dirty="0">
                <a:solidFill>
                  <a:srgbClr val="FF2958"/>
                </a:solidFill>
              </a:rPr>
              <a:t> {</a:t>
            </a:r>
            <a:br>
              <a:rPr lang="en-US" dirty="0">
                <a:solidFill>
                  <a:srgbClr val="FF2958"/>
                </a:solidFill>
              </a:rPr>
            </a:br>
            <a:r>
              <a:rPr lang="en-US" dirty="0">
                <a:solidFill>
                  <a:srgbClr val="FF2958"/>
                </a:solidFill>
              </a:rPr>
              <a:t>    font-family: </a:t>
            </a:r>
            <a:r>
              <a:rPr lang="en-US" dirty="0" err="1">
                <a:solidFill>
                  <a:srgbClr val="FF2958"/>
                </a:solidFill>
              </a:rPr>
              <a:t>verdana</a:t>
            </a:r>
            <a:r>
              <a:rPr lang="en-US" dirty="0">
                <a:solidFill>
                  <a:srgbClr val="FF2958"/>
                </a:solidFill>
              </a:rPr>
              <a:t>;</a:t>
            </a:r>
            <a:br>
              <a:rPr lang="en-US" dirty="0">
                <a:solidFill>
                  <a:srgbClr val="FF2958"/>
                </a:solidFill>
              </a:rPr>
            </a:br>
            <a:r>
              <a:rPr lang="en-US" dirty="0">
                <a:solidFill>
                  <a:srgbClr val="FF2958"/>
                </a:solidFill>
              </a:rPr>
              <a:t>    font-size: 20px;</a:t>
            </a:r>
            <a:br>
              <a:rPr lang="en-US" dirty="0">
                <a:solidFill>
                  <a:srgbClr val="FF2958"/>
                </a:solidFill>
              </a:rPr>
            </a:br>
            <a:r>
              <a:rPr lang="en-US" dirty="0">
                <a:solidFill>
                  <a:srgbClr val="FF2958"/>
                </a:solidFill>
              </a:rPr>
              <a:t>}</a:t>
            </a:r>
          </a:p>
          <a:p>
            <a:pPr marL="0" indent="0">
              <a:buNone/>
            </a:pPr>
            <a:endParaRPr lang="en-US" dirty="0"/>
          </a:p>
        </p:txBody>
      </p:sp>
    </p:spTree>
    <p:extLst>
      <p:ext uri="{BB962C8B-B14F-4D97-AF65-F5344CB8AC3E}">
        <p14:creationId xmlns:p14="http://schemas.microsoft.com/office/powerpoint/2010/main" val="3414364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lstStyle/>
          <a:p>
            <a:pPr algn="ctr"/>
            <a:r>
              <a:rPr lang="en-US" dirty="0" smtClean="0"/>
              <a:t>Lets Write some </a:t>
            </a:r>
            <a:r>
              <a:rPr lang="en-US" dirty="0" smtClean="0"/>
              <a:t>CSS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407" y="1140980"/>
            <a:ext cx="1081185" cy="1524000"/>
          </a:xfrm>
          <a:prstGeom prst="rect">
            <a:avLst/>
          </a:prstGeom>
        </p:spPr>
      </p:pic>
      <p:sp>
        <p:nvSpPr>
          <p:cNvPr id="5" name="Content Placeholder 2"/>
          <p:cNvSpPr txBox="1">
            <a:spLocks/>
          </p:cNvSpPr>
          <p:nvPr/>
        </p:nvSpPr>
        <p:spPr>
          <a:xfrm>
            <a:off x="838200" y="3971739"/>
            <a:ext cx="10515600" cy="106660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fontAlgn="base">
              <a:lnSpc>
                <a:spcPct val="100000"/>
              </a:lnSpc>
              <a:buFont typeface="Arial"/>
              <a:buNone/>
            </a:pPr>
            <a:r>
              <a:rPr lang="en-US" sz="2000" dirty="0" smtClean="0"/>
              <a:t>We are going to be </a:t>
            </a:r>
            <a:r>
              <a:rPr lang="en-US" sz="2000" dirty="0" smtClean="0"/>
              <a:t>using the HTML we created earlier in </a:t>
            </a:r>
            <a:r>
              <a:rPr lang="en-US" sz="2000" dirty="0" err="1" smtClean="0"/>
              <a:t>codepen.io</a:t>
            </a:r>
            <a:r>
              <a:rPr lang="en-US" sz="2000" dirty="0" smtClean="0"/>
              <a:t> Now I’m going to tell you what properties I used to create the example banner but I’m not going to tell you how and where I used them straight away have a go and see if you can work it out for yourself. If you have any questions just ask? </a:t>
            </a:r>
            <a:endParaRPr lang="en-US" sz="2000" dirty="0"/>
          </a:p>
        </p:txBody>
      </p:sp>
      <p:sp>
        <p:nvSpPr>
          <p:cNvPr id="6" name="Rectangle 5"/>
          <p:cNvSpPr/>
          <p:nvPr/>
        </p:nvSpPr>
        <p:spPr>
          <a:xfrm>
            <a:off x="3565151" y="5731502"/>
            <a:ext cx="4635884" cy="369332"/>
          </a:xfrm>
          <a:prstGeom prst="rect">
            <a:avLst/>
          </a:prstGeom>
          <a:effectLst>
            <a:softEdge rad="0"/>
          </a:effectLst>
        </p:spPr>
        <p:style>
          <a:lnRef idx="3">
            <a:schemeClr val="lt1"/>
          </a:lnRef>
          <a:fillRef idx="1">
            <a:schemeClr val="accent4"/>
          </a:fillRef>
          <a:effectRef idx="1">
            <a:schemeClr val="accent4"/>
          </a:effectRef>
          <a:fontRef idx="minor">
            <a:schemeClr val="lt1"/>
          </a:fontRef>
        </p:style>
        <p:txBody>
          <a:bodyPr wrap="none">
            <a:spAutoFit/>
          </a:bodyPr>
          <a:lstStyle/>
          <a:p>
            <a:pPr algn="ctr"/>
            <a:r>
              <a:rPr lang="en-US" dirty="0" smtClean="0"/>
              <a:t>Hint: You </a:t>
            </a:r>
            <a:r>
              <a:rPr lang="en-US" dirty="0"/>
              <a:t>will need to add </a:t>
            </a:r>
            <a:r>
              <a:rPr lang="en-US" dirty="0" smtClean="0"/>
              <a:t>a class </a:t>
            </a:r>
            <a:r>
              <a:rPr lang="en-US" dirty="0"/>
              <a:t>to the div tags</a:t>
            </a:r>
          </a:p>
        </p:txBody>
      </p:sp>
    </p:spTree>
    <p:extLst>
      <p:ext uri="{BB962C8B-B14F-4D97-AF65-F5344CB8AC3E}">
        <p14:creationId xmlns:p14="http://schemas.microsoft.com/office/powerpoint/2010/main" val="11018946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a:t>
            </a:r>
            <a:r>
              <a:rPr lang="en-US" dirty="0" smtClean="0"/>
              <a:t>properties used</a:t>
            </a:r>
            <a:r>
              <a:rPr lang="en-US" dirty="0" smtClean="0"/>
              <a:t>	</a:t>
            </a:r>
            <a:endParaRPr lang="en-US" dirty="0"/>
          </a:p>
        </p:txBody>
      </p:sp>
      <p:sp>
        <p:nvSpPr>
          <p:cNvPr id="3" name="Content Placeholder 2"/>
          <p:cNvSpPr>
            <a:spLocks noGrp="1"/>
          </p:cNvSpPr>
          <p:nvPr>
            <p:ph idx="1"/>
          </p:nvPr>
        </p:nvSpPr>
        <p:spPr>
          <a:xfrm>
            <a:off x="838200" y="1825625"/>
            <a:ext cx="1996440" cy="4351338"/>
          </a:xfrm>
        </p:spPr>
        <p:txBody>
          <a:bodyPr>
            <a:normAutofit/>
          </a:bodyPr>
          <a:lstStyle/>
          <a:p>
            <a:pPr marL="0" indent="0">
              <a:lnSpc>
                <a:spcPct val="100000"/>
              </a:lnSpc>
              <a:buNone/>
            </a:pPr>
            <a:r>
              <a:rPr lang="en-US" sz="1800" dirty="0" smtClean="0"/>
              <a:t>- display</a:t>
            </a:r>
          </a:p>
          <a:p>
            <a:pPr marL="0" indent="0">
              <a:lnSpc>
                <a:spcPct val="100000"/>
              </a:lnSpc>
              <a:buNone/>
            </a:pPr>
            <a:r>
              <a:rPr lang="en-US" sz="1800" dirty="0" smtClean="0"/>
              <a:t>- align-items</a:t>
            </a:r>
          </a:p>
          <a:p>
            <a:pPr marL="0" indent="0">
              <a:lnSpc>
                <a:spcPct val="100000"/>
              </a:lnSpc>
              <a:buNone/>
            </a:pPr>
            <a:r>
              <a:rPr lang="en-US" sz="1800" dirty="0" smtClean="0"/>
              <a:t>- height</a:t>
            </a:r>
          </a:p>
          <a:p>
            <a:pPr marL="0" indent="0">
              <a:lnSpc>
                <a:spcPct val="100000"/>
              </a:lnSpc>
              <a:buNone/>
            </a:pPr>
            <a:r>
              <a:rPr lang="en-US" sz="1800" dirty="0" smtClean="0"/>
              <a:t>- background </a:t>
            </a:r>
          </a:p>
          <a:p>
            <a:pPr marL="0" indent="0">
              <a:lnSpc>
                <a:spcPct val="100000"/>
              </a:lnSpc>
              <a:buNone/>
            </a:pPr>
            <a:r>
              <a:rPr lang="en-US" sz="1800" dirty="0" smtClean="0"/>
              <a:t>- background-size</a:t>
            </a:r>
          </a:p>
          <a:p>
            <a:pPr marL="0" indent="0">
              <a:lnSpc>
                <a:spcPct val="100000"/>
              </a:lnSpc>
              <a:buNone/>
            </a:pPr>
            <a:r>
              <a:rPr lang="en-US" sz="1800" dirty="0" smtClean="0"/>
              <a:t>- margin-left</a:t>
            </a:r>
          </a:p>
          <a:p>
            <a:pPr marL="0" indent="0">
              <a:lnSpc>
                <a:spcPct val="100000"/>
              </a:lnSpc>
              <a:buNone/>
            </a:pPr>
            <a:r>
              <a:rPr lang="en-US" sz="1800" dirty="0" smtClean="0"/>
              <a:t>- width</a:t>
            </a:r>
          </a:p>
          <a:p>
            <a:pPr marL="0" indent="0">
              <a:lnSpc>
                <a:spcPct val="100000"/>
              </a:lnSpc>
              <a:buNone/>
            </a:pPr>
            <a:r>
              <a:rPr lang="en-US" sz="1800" dirty="0" smtClean="0"/>
              <a:t>- margin-bottom</a:t>
            </a:r>
          </a:p>
          <a:p>
            <a:pPr marL="0" indent="0">
              <a:lnSpc>
                <a:spcPct val="100000"/>
              </a:lnSpc>
              <a:buNone/>
            </a:pPr>
            <a:r>
              <a:rPr lang="en-US" sz="1800" dirty="0" smtClean="0"/>
              <a:t>- font-size</a:t>
            </a:r>
          </a:p>
          <a:p>
            <a:pPr marL="0" indent="0">
              <a:lnSpc>
                <a:spcPct val="100000"/>
              </a:lnSpc>
              <a:buNone/>
            </a:pPr>
            <a:r>
              <a:rPr lang="en-US" sz="1800" dirty="0" smtClean="0"/>
              <a:t>- color</a:t>
            </a:r>
            <a:endParaRPr lang="en-US" sz="1800" dirty="0"/>
          </a:p>
        </p:txBody>
      </p:sp>
      <p:sp>
        <p:nvSpPr>
          <p:cNvPr id="4" name="Content Placeholder 2"/>
          <p:cNvSpPr txBox="1">
            <a:spLocks/>
          </p:cNvSpPr>
          <p:nvPr/>
        </p:nvSpPr>
        <p:spPr>
          <a:xfrm>
            <a:off x="3140202" y="1822577"/>
            <a:ext cx="21960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800" dirty="0" smtClean="0"/>
              <a:t>- font-family</a:t>
            </a:r>
            <a:endParaRPr lang="en-US" sz="1800" dirty="0"/>
          </a:p>
          <a:p>
            <a:pPr marL="0" indent="0">
              <a:lnSpc>
                <a:spcPct val="100000"/>
              </a:lnSpc>
              <a:buNone/>
            </a:pPr>
            <a:r>
              <a:rPr lang="en-US" sz="1800" dirty="0" smtClean="0"/>
              <a:t>- text-transform </a:t>
            </a:r>
          </a:p>
          <a:p>
            <a:pPr marL="0" indent="0">
              <a:lnSpc>
                <a:spcPct val="100000"/>
              </a:lnSpc>
              <a:buNone/>
            </a:pPr>
            <a:r>
              <a:rPr lang="en-US" sz="1800" dirty="0" smtClean="0"/>
              <a:t>- height</a:t>
            </a:r>
          </a:p>
          <a:p>
            <a:pPr marL="0" indent="0">
              <a:lnSpc>
                <a:spcPct val="100000"/>
              </a:lnSpc>
              <a:buNone/>
            </a:pPr>
            <a:r>
              <a:rPr lang="en-US" sz="1800" dirty="0" smtClean="0"/>
              <a:t>- line-height </a:t>
            </a:r>
          </a:p>
          <a:p>
            <a:pPr marL="0" indent="0">
              <a:lnSpc>
                <a:spcPct val="100000"/>
              </a:lnSpc>
              <a:buNone/>
            </a:pPr>
            <a:r>
              <a:rPr lang="en-US" sz="1800" dirty="0" smtClean="0"/>
              <a:t>- padding </a:t>
            </a:r>
          </a:p>
          <a:p>
            <a:pPr marL="0" indent="0">
              <a:lnSpc>
                <a:spcPct val="100000"/>
              </a:lnSpc>
              <a:buFont typeface="Arial"/>
              <a:buNone/>
            </a:pPr>
            <a:r>
              <a:rPr lang="en-US" sz="1800" dirty="0" smtClean="0"/>
              <a:t>- border</a:t>
            </a:r>
          </a:p>
          <a:p>
            <a:pPr marL="0" indent="0">
              <a:lnSpc>
                <a:spcPct val="100000"/>
              </a:lnSpc>
              <a:buNone/>
            </a:pPr>
            <a:r>
              <a:rPr lang="en-US" sz="1800" dirty="0" smtClean="0"/>
              <a:t>- border-radius</a:t>
            </a:r>
          </a:p>
        </p:txBody>
      </p:sp>
      <p:sp>
        <p:nvSpPr>
          <p:cNvPr id="5" name="Rectangle 4"/>
          <p:cNvSpPr/>
          <p:nvPr/>
        </p:nvSpPr>
        <p:spPr>
          <a:xfrm>
            <a:off x="5336286" y="1822577"/>
            <a:ext cx="4635884" cy="369332"/>
          </a:xfrm>
          <a:prstGeom prst="rect">
            <a:avLst/>
          </a:prstGeom>
          <a:effectLst>
            <a:softEdge rad="0"/>
          </a:effectLst>
        </p:spPr>
        <p:style>
          <a:lnRef idx="3">
            <a:schemeClr val="lt1"/>
          </a:lnRef>
          <a:fillRef idx="1">
            <a:schemeClr val="accent4"/>
          </a:fillRef>
          <a:effectRef idx="1">
            <a:schemeClr val="accent4"/>
          </a:effectRef>
          <a:fontRef idx="minor">
            <a:schemeClr val="lt1"/>
          </a:fontRef>
        </p:style>
        <p:txBody>
          <a:bodyPr wrap="none">
            <a:spAutoFit/>
          </a:bodyPr>
          <a:lstStyle/>
          <a:p>
            <a:r>
              <a:rPr lang="en-US" dirty="0" smtClean="0"/>
              <a:t>Hint: You </a:t>
            </a:r>
            <a:r>
              <a:rPr lang="en-US" dirty="0"/>
              <a:t>will need to add </a:t>
            </a:r>
            <a:r>
              <a:rPr lang="en-US" dirty="0" smtClean="0"/>
              <a:t>a class </a:t>
            </a:r>
            <a:r>
              <a:rPr lang="en-US" dirty="0"/>
              <a:t>to the div tags</a:t>
            </a:r>
          </a:p>
        </p:txBody>
      </p:sp>
      <p:sp>
        <p:nvSpPr>
          <p:cNvPr id="6" name="Rectangle 5"/>
          <p:cNvSpPr/>
          <p:nvPr/>
        </p:nvSpPr>
        <p:spPr>
          <a:xfrm>
            <a:off x="5336286" y="2323798"/>
            <a:ext cx="4864281" cy="369332"/>
          </a:xfrm>
          <a:prstGeom prst="rect">
            <a:avLst/>
          </a:prstGeom>
          <a:effectLst>
            <a:softEdge rad="0"/>
          </a:effectLst>
        </p:spPr>
        <p:style>
          <a:lnRef idx="3">
            <a:schemeClr val="lt1"/>
          </a:lnRef>
          <a:fillRef idx="1">
            <a:schemeClr val="accent4"/>
          </a:fillRef>
          <a:effectRef idx="1">
            <a:schemeClr val="accent4"/>
          </a:effectRef>
          <a:fontRef idx="minor">
            <a:schemeClr val="lt1"/>
          </a:fontRef>
        </p:style>
        <p:txBody>
          <a:bodyPr wrap="none">
            <a:spAutoFit/>
          </a:bodyPr>
          <a:lstStyle/>
          <a:p>
            <a:r>
              <a:rPr lang="en-US" dirty="0" smtClean="0"/>
              <a:t>Hint: I managed to do this in under 50 lines of CSS</a:t>
            </a:r>
            <a:endParaRPr lang="en-US" dirty="0"/>
          </a:p>
        </p:txBody>
      </p:sp>
      <p:sp>
        <p:nvSpPr>
          <p:cNvPr id="8" name="Rectangle 7"/>
          <p:cNvSpPr/>
          <p:nvPr/>
        </p:nvSpPr>
        <p:spPr>
          <a:xfrm>
            <a:off x="5362736" y="2825019"/>
            <a:ext cx="5585247" cy="646331"/>
          </a:xfrm>
          <a:prstGeom prst="rect">
            <a:avLst/>
          </a:prstGeom>
          <a:effectLst>
            <a:softEdge rad="0"/>
          </a:effectLst>
        </p:spPr>
        <p:style>
          <a:lnRef idx="3">
            <a:schemeClr val="lt1"/>
          </a:lnRef>
          <a:fillRef idx="1">
            <a:schemeClr val="accent4"/>
          </a:fillRef>
          <a:effectRef idx="1">
            <a:schemeClr val="accent4"/>
          </a:effectRef>
          <a:fontRef idx="minor">
            <a:schemeClr val="lt1"/>
          </a:fontRef>
        </p:style>
        <p:txBody>
          <a:bodyPr wrap="none">
            <a:spAutoFit/>
          </a:bodyPr>
          <a:lstStyle/>
          <a:p>
            <a:r>
              <a:rPr lang="en-US" dirty="0" smtClean="0"/>
              <a:t>Hint: Fork from the blank pen I have provided as all of the</a:t>
            </a:r>
          </a:p>
          <a:p>
            <a:r>
              <a:rPr lang="en-US" dirty="0" smtClean="0"/>
              <a:t>fonts are already included and reset has been applied</a:t>
            </a:r>
            <a:endParaRPr lang="en-US" dirty="0"/>
          </a:p>
        </p:txBody>
      </p:sp>
      <p:sp>
        <p:nvSpPr>
          <p:cNvPr id="9" name="Rectangle 8"/>
          <p:cNvSpPr/>
          <p:nvPr/>
        </p:nvSpPr>
        <p:spPr>
          <a:xfrm>
            <a:off x="5362735" y="3603239"/>
            <a:ext cx="5367880" cy="369332"/>
          </a:xfrm>
          <a:prstGeom prst="rect">
            <a:avLst/>
          </a:prstGeom>
          <a:effectLst>
            <a:softEdge rad="0"/>
          </a:effectLst>
        </p:spPr>
        <p:style>
          <a:lnRef idx="3">
            <a:schemeClr val="lt1"/>
          </a:lnRef>
          <a:fillRef idx="1">
            <a:schemeClr val="accent4"/>
          </a:fillRef>
          <a:effectRef idx="1">
            <a:schemeClr val="accent4"/>
          </a:effectRef>
          <a:fontRef idx="minor">
            <a:schemeClr val="lt1"/>
          </a:fontRef>
        </p:style>
        <p:txBody>
          <a:bodyPr wrap="none">
            <a:spAutoFit/>
          </a:bodyPr>
          <a:lstStyle/>
          <a:p>
            <a:r>
              <a:rPr lang="en-US" dirty="0" smtClean="0"/>
              <a:t>Hint: There is more than one way to complete this task</a:t>
            </a:r>
            <a:endParaRPr lang="en-US" dirty="0"/>
          </a:p>
        </p:txBody>
      </p:sp>
    </p:spTree>
    <p:extLst>
      <p:ext uri="{BB962C8B-B14F-4D97-AF65-F5344CB8AC3E}">
        <p14:creationId xmlns:p14="http://schemas.microsoft.com/office/powerpoint/2010/main" val="6820412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1929" y="-129309"/>
            <a:ext cx="10128142" cy="7116618"/>
          </a:xfrm>
        </p:spPr>
      </p:pic>
      <p:sp>
        <p:nvSpPr>
          <p:cNvPr id="5" name="Rectangle 4"/>
          <p:cNvSpPr/>
          <p:nvPr/>
        </p:nvSpPr>
        <p:spPr>
          <a:xfrm>
            <a:off x="-120073" y="-138545"/>
            <a:ext cx="1152002" cy="7116618"/>
          </a:xfrm>
          <a:prstGeom prst="rect">
            <a:avLst/>
          </a:prstGeom>
          <a:solidFill>
            <a:srgbClr val="2CA5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1160071" y="-129309"/>
            <a:ext cx="1152002" cy="7116618"/>
          </a:xfrm>
          <a:prstGeom prst="rect">
            <a:avLst/>
          </a:prstGeom>
          <a:solidFill>
            <a:srgbClr val="FF29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10492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534" y="-104172"/>
            <a:ext cx="12445068" cy="7066343"/>
          </a:xfrm>
          <a:prstGeom prst="rect">
            <a:avLst/>
          </a:prstGeom>
        </p:spPr>
      </p:pic>
    </p:spTree>
    <p:extLst>
      <p:ext uri="{BB962C8B-B14F-4D97-AF65-F5344CB8AC3E}">
        <p14:creationId xmlns:p14="http://schemas.microsoft.com/office/powerpoint/2010/main" val="10855869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0" y="0"/>
            <a:ext cx="12192000" cy="7498080"/>
          </a:xfrm>
          <a:prstGeom prst="rect">
            <a:avLst/>
          </a:prstGeom>
        </p:spPr>
      </p:pic>
      <p:sp>
        <p:nvSpPr>
          <p:cNvPr id="2" name="Title 1"/>
          <p:cNvSpPr>
            <a:spLocks noGrp="1"/>
          </p:cNvSpPr>
          <p:nvPr>
            <p:ph type="title"/>
          </p:nvPr>
        </p:nvSpPr>
        <p:spPr/>
        <p:txBody>
          <a:bodyPr/>
          <a:lstStyle/>
          <a:p>
            <a:r>
              <a:rPr lang="en-US" dirty="0" smtClean="0"/>
              <a:t>HTML</a:t>
            </a:r>
            <a:endParaRPr lang="en-US" dirty="0"/>
          </a:p>
        </p:txBody>
      </p:sp>
      <p:sp>
        <p:nvSpPr>
          <p:cNvPr id="3" name="Content Placeholder 2"/>
          <p:cNvSpPr>
            <a:spLocks noGrp="1"/>
          </p:cNvSpPr>
          <p:nvPr>
            <p:ph idx="1"/>
          </p:nvPr>
        </p:nvSpPr>
        <p:spPr/>
        <p:txBody>
          <a:bodyPr>
            <a:normAutofit/>
          </a:bodyPr>
          <a:lstStyle/>
          <a:p>
            <a:pPr marL="0" indent="0" fontAlgn="base">
              <a:buNone/>
            </a:pPr>
            <a:r>
              <a:rPr lang="en-US" dirty="0" smtClean="0"/>
              <a:t>HTML, stands </a:t>
            </a:r>
            <a:r>
              <a:rPr lang="en-US" dirty="0"/>
              <a:t>for hypertext markup language, is simply a set </a:t>
            </a:r>
            <a:r>
              <a:rPr lang="en-US" dirty="0" smtClean="0"/>
              <a:t>of tags </a:t>
            </a:r>
            <a:r>
              <a:rPr lang="en-US" dirty="0"/>
              <a:t>we use to describe to the browser how our webpages are </a:t>
            </a:r>
            <a:r>
              <a:rPr lang="en-US" dirty="0" smtClean="0"/>
              <a:t>structured. We </a:t>
            </a:r>
            <a:r>
              <a:rPr lang="en-US" dirty="0"/>
              <a:t>do this by surrounding the content of our webpages with these HTML tags</a:t>
            </a:r>
            <a:r>
              <a:rPr lang="en-US" dirty="0" smtClean="0"/>
              <a:t>.</a:t>
            </a:r>
          </a:p>
          <a:p>
            <a:pPr marL="0" indent="0" fontAlgn="base">
              <a:buNone/>
            </a:pPr>
            <a:endParaRPr lang="en-US" dirty="0"/>
          </a:p>
          <a:p>
            <a:pPr marL="0" indent="0" fontAlgn="base">
              <a:buNone/>
            </a:pPr>
            <a:r>
              <a:rPr lang="en-US" dirty="0" smtClean="0"/>
              <a:t>The best way to look at this is to think coding </a:t>
            </a:r>
            <a:r>
              <a:rPr lang="en-US" dirty="0"/>
              <a:t>a web page </a:t>
            </a:r>
            <a:r>
              <a:rPr lang="en-US" dirty="0" smtClean="0"/>
              <a:t>is making </a:t>
            </a:r>
            <a:r>
              <a:rPr lang="en-US" dirty="0"/>
              <a:t>a blueprint </a:t>
            </a:r>
            <a:r>
              <a:rPr lang="en-US" dirty="0" smtClean="0"/>
              <a:t>for the browser.</a:t>
            </a:r>
            <a:endParaRPr lang="en-US" dirty="0"/>
          </a:p>
          <a:p>
            <a:pPr marL="0" indent="0">
              <a:buNone/>
            </a:pPr>
            <a:endParaRPr lang="en-US" dirty="0"/>
          </a:p>
        </p:txBody>
      </p:sp>
    </p:spTree>
    <p:extLst>
      <p:ext uri="{BB962C8B-B14F-4D97-AF65-F5344CB8AC3E}">
        <p14:creationId xmlns:p14="http://schemas.microsoft.com/office/powerpoint/2010/main" val="19859740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example</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a:solidFill>
                  <a:schemeClr val="bg1">
                    <a:lumMod val="75000"/>
                  </a:schemeClr>
                </a:solidFill>
              </a:rPr>
              <a:t>&lt;!DOCTYPE html&gt;</a:t>
            </a:r>
            <a:r>
              <a:rPr lang="en-US" dirty="0" smtClean="0">
                <a:solidFill>
                  <a:schemeClr val="bg1">
                    <a:lumMod val="75000"/>
                  </a:schemeClr>
                </a:solidFill>
              </a:rPr>
              <a:t/>
            </a:r>
            <a:br>
              <a:rPr lang="en-US" dirty="0" smtClean="0">
                <a:solidFill>
                  <a:schemeClr val="bg1">
                    <a:lumMod val="75000"/>
                  </a:schemeClr>
                </a:solidFill>
              </a:rPr>
            </a:br>
            <a:r>
              <a:rPr lang="en-US" dirty="0">
                <a:solidFill>
                  <a:schemeClr val="bg1">
                    <a:lumMod val="75000"/>
                  </a:schemeClr>
                </a:solidFill>
              </a:rPr>
              <a:t>&lt;html&gt;</a:t>
            </a:r>
            <a:r>
              <a:rPr lang="en-US" dirty="0" smtClean="0">
                <a:solidFill>
                  <a:schemeClr val="bg1">
                    <a:lumMod val="75000"/>
                  </a:schemeClr>
                </a:solidFill>
              </a:rPr>
              <a:t/>
            </a:r>
            <a:br>
              <a:rPr lang="en-US" dirty="0" smtClean="0">
                <a:solidFill>
                  <a:schemeClr val="bg1">
                    <a:lumMod val="75000"/>
                  </a:schemeClr>
                </a:solidFill>
              </a:rPr>
            </a:br>
            <a:r>
              <a:rPr lang="en-US" dirty="0">
                <a:solidFill>
                  <a:schemeClr val="bg1">
                    <a:lumMod val="75000"/>
                  </a:schemeClr>
                </a:solidFill>
              </a:rPr>
              <a:t>&lt;head&gt;</a:t>
            </a:r>
            <a:r>
              <a:rPr lang="en-US" dirty="0" smtClean="0">
                <a:solidFill>
                  <a:schemeClr val="bg1">
                    <a:lumMod val="75000"/>
                  </a:schemeClr>
                </a:solidFill>
              </a:rPr>
              <a:t/>
            </a:r>
            <a:br>
              <a:rPr lang="en-US" dirty="0" smtClean="0">
                <a:solidFill>
                  <a:schemeClr val="bg1">
                    <a:lumMod val="75000"/>
                  </a:schemeClr>
                </a:solidFill>
              </a:rPr>
            </a:br>
            <a:r>
              <a:rPr lang="en-US" dirty="0" smtClean="0">
                <a:solidFill>
                  <a:schemeClr val="bg1">
                    <a:lumMod val="75000"/>
                  </a:schemeClr>
                </a:solidFill>
              </a:rPr>
              <a:t>   &lt;</a:t>
            </a:r>
            <a:r>
              <a:rPr lang="en-US" dirty="0">
                <a:solidFill>
                  <a:schemeClr val="bg1">
                    <a:lumMod val="75000"/>
                  </a:schemeClr>
                </a:solidFill>
              </a:rPr>
              <a:t>title&gt;Page Title&lt;/title&gt;</a:t>
            </a:r>
            <a:r>
              <a:rPr lang="en-US" dirty="0" smtClean="0">
                <a:solidFill>
                  <a:schemeClr val="bg1">
                    <a:lumMod val="75000"/>
                  </a:schemeClr>
                </a:solidFill>
              </a:rPr>
              <a:t/>
            </a:r>
            <a:br>
              <a:rPr lang="en-US" dirty="0" smtClean="0">
                <a:solidFill>
                  <a:schemeClr val="bg1">
                    <a:lumMod val="75000"/>
                  </a:schemeClr>
                </a:solidFill>
              </a:rPr>
            </a:br>
            <a:r>
              <a:rPr lang="en-US" dirty="0">
                <a:solidFill>
                  <a:schemeClr val="bg1">
                    <a:lumMod val="75000"/>
                  </a:schemeClr>
                </a:solidFill>
              </a:rPr>
              <a:t>&lt;/head&gt;</a:t>
            </a:r>
            <a:r>
              <a:rPr lang="en-US" dirty="0" smtClean="0">
                <a:solidFill>
                  <a:schemeClr val="bg1">
                    <a:lumMod val="75000"/>
                  </a:schemeClr>
                </a:solidFill>
              </a:rPr>
              <a:t/>
            </a:r>
            <a:br>
              <a:rPr lang="en-US" dirty="0" smtClean="0">
                <a:solidFill>
                  <a:schemeClr val="bg1">
                    <a:lumMod val="75000"/>
                  </a:schemeClr>
                </a:solidFill>
              </a:rPr>
            </a:br>
            <a:r>
              <a:rPr lang="en-US" dirty="0" smtClean="0">
                <a:solidFill>
                  <a:schemeClr val="bg1">
                    <a:lumMod val="75000"/>
                  </a:schemeClr>
                </a:solidFill>
              </a:rPr>
              <a:t>   &lt;</a:t>
            </a:r>
            <a:r>
              <a:rPr lang="en-US" dirty="0">
                <a:solidFill>
                  <a:schemeClr val="bg1">
                    <a:lumMod val="75000"/>
                  </a:schemeClr>
                </a:solidFill>
              </a:rPr>
              <a:t>body&gt;</a:t>
            </a:r>
            <a:r>
              <a:rPr lang="en-US" dirty="0" smtClean="0">
                <a:solidFill>
                  <a:schemeClr val="bg1">
                    <a:lumMod val="75000"/>
                  </a:schemeClr>
                </a:solidFill>
              </a:rPr>
              <a:t/>
            </a:r>
            <a:br>
              <a:rPr lang="en-US" dirty="0" smtClean="0">
                <a:solidFill>
                  <a:schemeClr val="bg1">
                    <a:lumMod val="75000"/>
                  </a:schemeClr>
                </a:solidFill>
              </a:rPr>
            </a:br>
            <a:r>
              <a:rPr lang="en-US" dirty="0">
                <a:solidFill>
                  <a:schemeClr val="bg1">
                    <a:lumMod val="75000"/>
                  </a:schemeClr>
                </a:solidFill>
              </a:rPr>
              <a:t> </a:t>
            </a:r>
            <a:r>
              <a:rPr lang="en-US" dirty="0" smtClean="0">
                <a:solidFill>
                  <a:schemeClr val="bg1">
                    <a:lumMod val="75000"/>
                  </a:schemeClr>
                </a:solidFill>
              </a:rPr>
              <a:t>      &lt;</a:t>
            </a:r>
            <a:r>
              <a:rPr lang="en-US" dirty="0">
                <a:solidFill>
                  <a:schemeClr val="bg1">
                    <a:lumMod val="75000"/>
                  </a:schemeClr>
                </a:solidFill>
              </a:rPr>
              <a:t>h1&gt;This is a Heading&lt;/h1&gt;</a:t>
            </a:r>
            <a:r>
              <a:rPr lang="en-US" dirty="0" smtClean="0"/>
              <a:t/>
            </a:r>
            <a:br>
              <a:rPr lang="en-US" dirty="0" smtClean="0"/>
            </a:br>
            <a:r>
              <a:rPr lang="en-US" dirty="0" smtClean="0"/>
              <a:t>       </a:t>
            </a:r>
            <a:r>
              <a:rPr lang="en-US" dirty="0">
                <a:solidFill>
                  <a:srgbClr val="FF2958"/>
                </a:solidFill>
              </a:rPr>
              <a:t>&lt;p&gt;This is a paragraph.&lt;/p&gt;</a:t>
            </a:r>
            <a:r>
              <a:rPr lang="en-US" dirty="0"/>
              <a:t/>
            </a:r>
            <a:br>
              <a:rPr lang="en-US" dirty="0"/>
            </a:br>
            <a:r>
              <a:rPr lang="en-US" dirty="0">
                <a:solidFill>
                  <a:schemeClr val="bg1">
                    <a:lumMod val="75000"/>
                  </a:schemeClr>
                </a:solidFill>
              </a:rPr>
              <a:t> </a:t>
            </a:r>
            <a:r>
              <a:rPr lang="en-US" dirty="0" smtClean="0">
                <a:solidFill>
                  <a:schemeClr val="bg1">
                    <a:lumMod val="75000"/>
                  </a:schemeClr>
                </a:solidFill>
              </a:rPr>
              <a:t>  &lt;/</a:t>
            </a:r>
            <a:r>
              <a:rPr lang="en-US" dirty="0">
                <a:solidFill>
                  <a:schemeClr val="bg1">
                    <a:lumMod val="75000"/>
                  </a:schemeClr>
                </a:solidFill>
              </a:rPr>
              <a:t>body&gt;</a:t>
            </a:r>
            <a:r>
              <a:rPr lang="en-US" dirty="0" smtClean="0">
                <a:solidFill>
                  <a:schemeClr val="bg1">
                    <a:lumMod val="75000"/>
                  </a:schemeClr>
                </a:solidFill>
              </a:rPr>
              <a:t/>
            </a:r>
            <a:br>
              <a:rPr lang="en-US" dirty="0" smtClean="0">
                <a:solidFill>
                  <a:schemeClr val="bg1">
                    <a:lumMod val="75000"/>
                  </a:schemeClr>
                </a:solidFill>
              </a:rPr>
            </a:br>
            <a:r>
              <a:rPr lang="en-US" dirty="0">
                <a:solidFill>
                  <a:schemeClr val="bg1">
                    <a:lumMod val="75000"/>
                  </a:schemeClr>
                </a:solidFill>
              </a:rPr>
              <a:t>&lt;/html</a:t>
            </a:r>
            <a:r>
              <a:rPr lang="en-US" dirty="0" smtClean="0">
                <a:solidFill>
                  <a:schemeClr val="bg1">
                    <a:lumMod val="75000"/>
                  </a:schemeClr>
                </a:solidFill>
              </a:rPr>
              <a:t>&gt;</a:t>
            </a:r>
          </a:p>
          <a:p>
            <a:pPr marL="0" indent="0">
              <a:buNone/>
            </a:pPr>
            <a:endParaRPr lang="en-US" dirty="0" smtClean="0"/>
          </a:p>
          <a:p>
            <a:pPr marL="0" indent="0">
              <a:buNone/>
            </a:pPr>
            <a:r>
              <a:rPr lang="en-US" dirty="0" smtClean="0"/>
              <a:t>What you're saying here is hey browser, I want this particular section of my website to be a paragraph.</a:t>
            </a:r>
          </a:p>
          <a:p>
            <a:pPr marL="0" indent="0">
              <a:buNone/>
            </a:pPr>
            <a:endParaRPr lang="en-US" dirty="0"/>
          </a:p>
          <a:p>
            <a:pPr marL="0" indent="0">
              <a:buNone/>
            </a:pPr>
            <a:r>
              <a:rPr lang="en-US" dirty="0"/>
              <a:t>HTML tags label pieces of content such </a:t>
            </a:r>
            <a:r>
              <a:rPr lang="en-US" dirty="0" smtClean="0"/>
              <a:t>as “Section” “heading”, “paragraph”, “table”, </a:t>
            </a:r>
            <a:r>
              <a:rPr lang="en-US" dirty="0"/>
              <a:t>and so </a:t>
            </a:r>
            <a:r>
              <a:rPr lang="en-US" dirty="0" smtClean="0"/>
              <a:t>on</a:t>
            </a:r>
          </a:p>
          <a:p>
            <a:pPr marL="0" indent="0">
              <a:buNone/>
            </a:pPr>
            <a:r>
              <a:rPr lang="en-US" dirty="0" smtClean="0"/>
              <a:t>A great resource for finding out what these are and how they should be used is:</a:t>
            </a:r>
          </a:p>
          <a:p>
            <a:pPr marL="0" indent="0">
              <a:buNone/>
            </a:pPr>
            <a:r>
              <a:rPr lang="en-US" dirty="0" smtClean="0">
                <a:hlinkClick r:id="rId2"/>
              </a:rPr>
              <a:t>w3schools.com</a:t>
            </a:r>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546" y="439017"/>
            <a:ext cx="1524000" cy="1524000"/>
          </a:xfrm>
          <a:prstGeom prst="rect">
            <a:avLst/>
          </a:prstGeom>
        </p:spPr>
      </p:pic>
    </p:spTree>
    <p:extLst>
      <p:ext uri="{BB962C8B-B14F-4D97-AF65-F5344CB8AC3E}">
        <p14:creationId xmlns:p14="http://schemas.microsoft.com/office/powerpoint/2010/main" val="14692280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855" y="0"/>
            <a:ext cx="12192000" cy="6858000"/>
          </a:xfrm>
          <a:prstGeom prst="rect">
            <a:avLst/>
          </a:prstGeom>
          <a:solidFill>
            <a:srgbClr val="2CA5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chemeClr val="bg1"/>
                </a:solidFill>
              </a:rPr>
              <a:t>Structure of a HTML page</a:t>
            </a:r>
            <a:endParaRPr lang="en-US" dirty="0">
              <a:solidFill>
                <a:schemeClr val="bg1"/>
              </a:solidFill>
            </a:endParaRPr>
          </a:p>
        </p:txBody>
      </p:sp>
      <p:sp>
        <p:nvSpPr>
          <p:cNvPr id="5" name="Rectangle 4"/>
          <p:cNvSpPr/>
          <p:nvPr/>
        </p:nvSpPr>
        <p:spPr>
          <a:xfrm>
            <a:off x="762351" y="1655185"/>
            <a:ext cx="10695008" cy="464144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184073" y="1700688"/>
            <a:ext cx="3851564" cy="461665"/>
          </a:xfrm>
          <a:prstGeom prst="rect">
            <a:avLst/>
          </a:prstGeom>
          <a:noFill/>
        </p:spPr>
        <p:txBody>
          <a:bodyPr wrap="square" rtlCol="0">
            <a:spAutoFit/>
          </a:bodyPr>
          <a:lstStyle/>
          <a:p>
            <a:pPr algn="ctr"/>
            <a:r>
              <a:rPr lang="en-US" sz="2400" dirty="0" smtClean="0">
                <a:solidFill>
                  <a:schemeClr val="bg1">
                    <a:lumMod val="50000"/>
                  </a:schemeClr>
                </a:solidFill>
              </a:rPr>
              <a:t>&lt;html&gt;</a:t>
            </a:r>
            <a:endParaRPr lang="en-US" sz="2400" dirty="0">
              <a:solidFill>
                <a:schemeClr val="bg1">
                  <a:lumMod val="50000"/>
                </a:schemeClr>
              </a:solidFill>
            </a:endParaRPr>
          </a:p>
        </p:txBody>
      </p:sp>
      <p:sp>
        <p:nvSpPr>
          <p:cNvPr id="7" name="Rectangle 6"/>
          <p:cNvSpPr/>
          <p:nvPr/>
        </p:nvSpPr>
        <p:spPr>
          <a:xfrm>
            <a:off x="1343892" y="2267239"/>
            <a:ext cx="9531927" cy="348537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343892" y="3345871"/>
            <a:ext cx="9531927" cy="240674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184073" y="2545815"/>
            <a:ext cx="3851564" cy="461665"/>
          </a:xfrm>
          <a:prstGeom prst="rect">
            <a:avLst/>
          </a:prstGeom>
          <a:noFill/>
        </p:spPr>
        <p:txBody>
          <a:bodyPr wrap="square" rtlCol="0">
            <a:spAutoFit/>
          </a:bodyPr>
          <a:lstStyle/>
          <a:p>
            <a:pPr algn="ctr"/>
            <a:r>
              <a:rPr lang="en-US" sz="2400" dirty="0" smtClean="0">
                <a:solidFill>
                  <a:schemeClr val="bg1">
                    <a:lumMod val="50000"/>
                  </a:schemeClr>
                </a:solidFill>
              </a:rPr>
              <a:t>&lt;head&gt;</a:t>
            </a:r>
            <a:endParaRPr lang="en-US" sz="2400" dirty="0">
              <a:solidFill>
                <a:schemeClr val="bg1">
                  <a:lumMod val="50000"/>
                </a:schemeClr>
              </a:solidFill>
            </a:endParaRPr>
          </a:p>
        </p:txBody>
      </p:sp>
      <p:sp>
        <p:nvSpPr>
          <p:cNvPr id="10" name="TextBox 9"/>
          <p:cNvSpPr txBox="1"/>
          <p:nvPr/>
        </p:nvSpPr>
        <p:spPr>
          <a:xfrm>
            <a:off x="4184073" y="3626476"/>
            <a:ext cx="3851564" cy="461665"/>
          </a:xfrm>
          <a:prstGeom prst="rect">
            <a:avLst/>
          </a:prstGeom>
          <a:noFill/>
        </p:spPr>
        <p:txBody>
          <a:bodyPr wrap="square" rtlCol="0">
            <a:spAutoFit/>
          </a:bodyPr>
          <a:lstStyle/>
          <a:p>
            <a:pPr algn="ctr"/>
            <a:r>
              <a:rPr lang="en-US" sz="2400" dirty="0" smtClean="0">
                <a:solidFill>
                  <a:schemeClr val="bg1">
                    <a:lumMod val="50000"/>
                  </a:schemeClr>
                </a:solidFill>
              </a:rPr>
              <a:t>&lt;body&gt;</a:t>
            </a:r>
            <a:endParaRPr lang="en-US" sz="2400" dirty="0">
              <a:solidFill>
                <a:schemeClr val="bg1">
                  <a:lumMod val="50000"/>
                </a:schemeClr>
              </a:solidFill>
            </a:endParaRPr>
          </a:p>
        </p:txBody>
      </p:sp>
    </p:spTree>
    <p:extLst>
      <p:ext uri="{BB962C8B-B14F-4D97-AF65-F5344CB8AC3E}">
        <p14:creationId xmlns:p14="http://schemas.microsoft.com/office/powerpoint/2010/main" val="17494899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a HTML </a:t>
            </a:r>
            <a:r>
              <a:rPr lang="en-US" dirty="0" smtClean="0"/>
              <a:t>page continued</a:t>
            </a:r>
            <a:r>
              <a:rPr lang="is-IS" dirty="0" smtClean="0"/>
              <a:t>…</a:t>
            </a:r>
            <a:endParaRPr lang="en-US" dirty="0"/>
          </a:p>
        </p:txBody>
      </p:sp>
      <p:sp>
        <p:nvSpPr>
          <p:cNvPr id="3" name="Content Placeholder 2"/>
          <p:cNvSpPr>
            <a:spLocks noGrp="1"/>
          </p:cNvSpPr>
          <p:nvPr>
            <p:ph idx="1"/>
          </p:nvPr>
        </p:nvSpPr>
        <p:spPr>
          <a:xfrm>
            <a:off x="838200" y="1733028"/>
            <a:ext cx="10515600" cy="4748795"/>
          </a:xfrm>
        </p:spPr>
        <p:txBody>
          <a:bodyPr>
            <a:normAutofit/>
          </a:bodyPr>
          <a:lstStyle/>
          <a:p>
            <a:pPr marL="0" indent="0" fontAlgn="base">
              <a:buNone/>
            </a:pPr>
            <a:r>
              <a:rPr lang="en-US" dirty="0"/>
              <a:t>The outer most box is </a:t>
            </a:r>
            <a:r>
              <a:rPr lang="en-US" b="1" dirty="0"/>
              <a:t>HTML</a:t>
            </a:r>
            <a:r>
              <a:rPr lang="en-US" dirty="0"/>
              <a:t>, </a:t>
            </a:r>
            <a:r>
              <a:rPr lang="en-US" dirty="0" smtClean="0"/>
              <a:t>and that </a:t>
            </a:r>
            <a:r>
              <a:rPr lang="en-US" dirty="0"/>
              <a:t>contains all the information about your webpage</a:t>
            </a:r>
            <a:r>
              <a:rPr lang="en-US" dirty="0" smtClean="0"/>
              <a:t>. </a:t>
            </a:r>
            <a:r>
              <a:rPr lang="en-US" dirty="0"/>
              <a:t>Inside the HTML box are two more boxes, head and </a:t>
            </a:r>
            <a:r>
              <a:rPr lang="en-US" dirty="0" smtClean="0"/>
              <a:t>body.</a:t>
            </a:r>
          </a:p>
          <a:p>
            <a:pPr marL="0" indent="0" fontAlgn="base">
              <a:buNone/>
            </a:pPr>
            <a:endParaRPr lang="en-US" sz="1600" dirty="0" smtClean="0"/>
          </a:p>
          <a:p>
            <a:pPr marL="0" indent="0" fontAlgn="base">
              <a:buNone/>
            </a:pPr>
            <a:r>
              <a:rPr lang="en-US" b="1" dirty="0" smtClean="0"/>
              <a:t>The </a:t>
            </a:r>
            <a:r>
              <a:rPr lang="en-US" b="1" dirty="0"/>
              <a:t>head </a:t>
            </a:r>
            <a:r>
              <a:rPr lang="en-US" dirty="0"/>
              <a:t>contains a lot of behind the scenes information that people won't </a:t>
            </a:r>
            <a:r>
              <a:rPr lang="en-US" dirty="0" smtClean="0"/>
              <a:t>see. But </a:t>
            </a:r>
            <a:r>
              <a:rPr lang="en-US" dirty="0"/>
              <a:t>that's important for the browser to display your page properly</a:t>
            </a:r>
            <a:r>
              <a:rPr lang="en-US" dirty="0" smtClean="0"/>
              <a:t>.</a:t>
            </a:r>
          </a:p>
          <a:p>
            <a:pPr marL="0" indent="0" fontAlgn="base">
              <a:buNone/>
            </a:pPr>
            <a:endParaRPr lang="en-US" sz="1800" dirty="0"/>
          </a:p>
          <a:p>
            <a:pPr marL="0" indent="0" fontAlgn="base">
              <a:buNone/>
            </a:pPr>
            <a:r>
              <a:rPr lang="en-US" b="1" dirty="0" smtClean="0"/>
              <a:t>The </a:t>
            </a:r>
            <a:r>
              <a:rPr lang="en-US" b="1" dirty="0"/>
              <a:t>body </a:t>
            </a:r>
            <a:r>
              <a:rPr lang="en-US" dirty="0"/>
              <a:t>box contains everything you see in the </a:t>
            </a:r>
            <a:r>
              <a:rPr lang="en-US" dirty="0" smtClean="0"/>
              <a:t>browser. Inside the </a:t>
            </a:r>
            <a:r>
              <a:rPr lang="en-US" dirty="0"/>
              <a:t>body is where you have a lot of </a:t>
            </a:r>
            <a:r>
              <a:rPr lang="en-US" dirty="0" smtClean="0"/>
              <a:t>freedom. Where </a:t>
            </a:r>
            <a:r>
              <a:rPr lang="en-US" dirty="0"/>
              <a:t>you can add as many or as few boxes, as you'd </a:t>
            </a:r>
            <a:r>
              <a:rPr lang="en-US" dirty="0" smtClean="0"/>
              <a:t>like, these are usually &lt;div&gt; tags.</a:t>
            </a:r>
            <a:endParaRPr lang="en-US" dirty="0"/>
          </a:p>
          <a:p>
            <a:pPr marL="0" indent="0" fontAlgn="base">
              <a:buNone/>
            </a:pPr>
            <a:endParaRPr lang="en-US" dirty="0"/>
          </a:p>
          <a:p>
            <a:endParaRPr lang="en-US" dirty="0"/>
          </a:p>
        </p:txBody>
      </p:sp>
    </p:spTree>
    <p:extLst>
      <p:ext uri="{BB962C8B-B14F-4D97-AF65-F5344CB8AC3E}">
        <p14:creationId xmlns:p14="http://schemas.microsoft.com/office/powerpoint/2010/main" val="12910917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tags	</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There are around 120 HTML tags available to use some of these have been depreciated since the introduction of HTML5.</a:t>
            </a:r>
          </a:p>
          <a:p>
            <a:pPr marL="0" indent="0">
              <a:buNone/>
            </a:pPr>
            <a:endParaRPr lang="en-US" sz="1800" dirty="0" smtClean="0"/>
          </a:p>
          <a:p>
            <a:pPr marL="0" indent="0">
              <a:buNone/>
            </a:pPr>
            <a:r>
              <a:rPr lang="en-US" dirty="0" smtClean="0"/>
              <a:t>The majority of these you will never use.</a:t>
            </a:r>
          </a:p>
          <a:p>
            <a:pPr marL="0" indent="0">
              <a:buNone/>
            </a:pPr>
            <a:r>
              <a:rPr lang="en-US" sz="1800" dirty="0" smtClean="0"/>
              <a:t/>
            </a:r>
            <a:br>
              <a:rPr lang="en-US" sz="1800" dirty="0" smtClean="0"/>
            </a:br>
            <a:r>
              <a:rPr lang="en-US" dirty="0" smtClean="0"/>
              <a:t>You can see the full list of tags on w3Schools </a:t>
            </a:r>
            <a:r>
              <a:rPr lang="en-US" dirty="0" smtClean="0">
                <a:hlinkClick r:id="rId2"/>
              </a:rPr>
              <a:t>here</a:t>
            </a:r>
            <a:endParaRPr lang="en-US" dirty="0" smtClean="0"/>
          </a:p>
          <a:p>
            <a:pPr marL="0" indent="0">
              <a:buNone/>
            </a:pPr>
            <a:endParaRPr lang="en-US" sz="1800" dirty="0" smtClean="0"/>
          </a:p>
          <a:p>
            <a:pPr marL="0" indent="0">
              <a:buNone/>
            </a:pPr>
            <a:r>
              <a:rPr lang="en-US" dirty="0" smtClean="0"/>
              <a:t>You could easily build a fairly complex web site or application using around 16 tags and some clever CSS</a:t>
            </a:r>
            <a:br>
              <a:rPr lang="en-US" dirty="0" smtClean="0"/>
            </a:br>
            <a:endParaRPr lang="en-US" dirty="0" smtClean="0"/>
          </a:p>
          <a:p>
            <a:pPr marL="0" indent="0">
              <a:buNone/>
            </a:pPr>
            <a:r>
              <a:rPr lang="en-US" dirty="0" smtClean="0"/>
              <a:t>So what are these tags and what can they be used for?</a:t>
            </a:r>
            <a:endParaRPr lang="en-US" dirty="0"/>
          </a:p>
        </p:txBody>
      </p:sp>
    </p:spTree>
    <p:extLst>
      <p:ext uri="{BB962C8B-B14F-4D97-AF65-F5344CB8AC3E}">
        <p14:creationId xmlns:p14="http://schemas.microsoft.com/office/powerpoint/2010/main" val="5049489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1727" y="305068"/>
            <a:ext cx="11568546" cy="6247864"/>
          </a:xfrm>
          <a:prstGeom prst="rect">
            <a:avLst/>
          </a:prstGeom>
          <a:noFill/>
        </p:spPr>
        <p:txBody>
          <a:bodyPr wrap="square" rtlCol="0">
            <a:spAutoFit/>
          </a:bodyPr>
          <a:lstStyle/>
          <a:p>
            <a:r>
              <a:rPr lang="en-US" sz="40000" dirty="0" smtClean="0">
                <a:solidFill>
                  <a:schemeClr val="tx1">
                    <a:alpha val="5000"/>
                  </a:schemeClr>
                </a:solidFill>
              </a:rPr>
              <a:t>&lt;div&gt;</a:t>
            </a:r>
            <a:endParaRPr lang="en-US" sz="40000" dirty="0">
              <a:solidFill>
                <a:schemeClr val="tx1">
                  <a:alpha val="5000"/>
                </a:schemeClr>
              </a:solidFill>
            </a:endParaRPr>
          </a:p>
        </p:txBody>
      </p:sp>
      <p:sp>
        <p:nvSpPr>
          <p:cNvPr id="2" name="Title 1"/>
          <p:cNvSpPr>
            <a:spLocks noGrp="1"/>
          </p:cNvSpPr>
          <p:nvPr>
            <p:ph type="title"/>
          </p:nvPr>
        </p:nvSpPr>
        <p:spPr/>
        <p:txBody>
          <a:bodyPr/>
          <a:lstStyle/>
          <a:p>
            <a:r>
              <a:rPr lang="en-US" dirty="0" smtClean="0"/>
              <a:t>Common tags we use to build websites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sz="2400" b="1" dirty="0" smtClean="0"/>
              <a:t>&lt;div&gt;</a:t>
            </a:r>
            <a:br>
              <a:rPr lang="en-US" sz="2400" b="1" dirty="0" smtClean="0"/>
            </a:br>
            <a:endParaRPr lang="en-US" sz="1800" b="1" dirty="0" smtClean="0"/>
          </a:p>
          <a:p>
            <a:r>
              <a:rPr lang="en-US" sz="1800" dirty="0"/>
              <a:t>The </a:t>
            </a:r>
            <a:r>
              <a:rPr lang="en-US" sz="1800" b="1" dirty="0"/>
              <a:t>&lt;div&gt; </a:t>
            </a:r>
            <a:r>
              <a:rPr lang="en-US" sz="1800" dirty="0"/>
              <a:t>tag defines a division or a section in an HTML document</a:t>
            </a:r>
            <a:r>
              <a:rPr lang="en-US" sz="1800" dirty="0" smtClean="0"/>
              <a:t>.</a:t>
            </a:r>
          </a:p>
          <a:p>
            <a:r>
              <a:rPr lang="en-US" sz="1800" dirty="0"/>
              <a:t>The </a:t>
            </a:r>
            <a:r>
              <a:rPr lang="en-US" sz="1800" b="1" dirty="0"/>
              <a:t>&lt;div&gt; </a:t>
            </a:r>
            <a:r>
              <a:rPr lang="en-US" sz="1800" dirty="0"/>
              <a:t>tag is used to group block-elements to format them with CSS.</a:t>
            </a:r>
            <a:endParaRPr lang="en-US" sz="1800" dirty="0" smtClean="0"/>
          </a:p>
          <a:p>
            <a:r>
              <a:rPr lang="en-US" sz="1800" dirty="0"/>
              <a:t>The </a:t>
            </a:r>
            <a:r>
              <a:rPr lang="en-US" sz="1800" b="1" dirty="0"/>
              <a:t>&lt;div&gt; </a:t>
            </a:r>
            <a:r>
              <a:rPr lang="en-US" sz="1800" dirty="0" smtClean="0"/>
              <a:t>tag is </a:t>
            </a:r>
            <a:r>
              <a:rPr lang="en-US" sz="1800" dirty="0"/>
              <a:t>used together with CSS, to layout a web page</a:t>
            </a:r>
            <a:r>
              <a:rPr lang="en-US" sz="1800" dirty="0" smtClean="0"/>
              <a:t>.</a:t>
            </a:r>
          </a:p>
          <a:p>
            <a:pPr marL="0" indent="0">
              <a:buNone/>
            </a:pPr>
            <a:endParaRPr lang="en-US" sz="1800" dirty="0" smtClean="0"/>
          </a:p>
          <a:p>
            <a:pPr marL="0" indent="0">
              <a:buNone/>
            </a:pPr>
            <a:r>
              <a:rPr lang="en-US" sz="2000" b="1" dirty="0" smtClean="0"/>
              <a:t>Example</a:t>
            </a:r>
            <a:endParaRPr lang="en-US" sz="1800" b="1" dirty="0" smtClean="0"/>
          </a:p>
          <a:p>
            <a:pPr marL="0" indent="0">
              <a:buNone/>
            </a:pPr>
            <a:r>
              <a:rPr lang="en-US" sz="1900" dirty="0">
                <a:solidFill>
                  <a:srgbClr val="FF2958"/>
                </a:solidFill>
              </a:rPr>
              <a:t>&lt;</a:t>
            </a:r>
            <a:r>
              <a:rPr lang="en-US" sz="1900" dirty="0" smtClean="0">
                <a:solidFill>
                  <a:srgbClr val="FF2958"/>
                </a:solidFill>
              </a:rPr>
              <a:t>div</a:t>
            </a:r>
            <a:r>
              <a:rPr lang="en-US" sz="1900" dirty="0">
                <a:solidFill>
                  <a:srgbClr val="FF2958"/>
                </a:solidFill>
              </a:rPr>
              <a:t>&gt;</a:t>
            </a:r>
            <a:r>
              <a:rPr lang="en-US" sz="1900" dirty="0"/>
              <a:t/>
            </a:r>
            <a:br>
              <a:rPr lang="en-US" sz="1900" dirty="0"/>
            </a:br>
            <a:r>
              <a:rPr lang="en-US" sz="1900" dirty="0"/>
              <a:t> </a:t>
            </a:r>
            <a:r>
              <a:rPr lang="en-US" sz="1900" dirty="0" smtClean="0"/>
              <a:t>   </a:t>
            </a:r>
            <a:r>
              <a:rPr lang="en-US" sz="1900" dirty="0" smtClean="0">
                <a:solidFill>
                  <a:schemeClr val="bg1">
                    <a:lumMod val="75000"/>
                  </a:schemeClr>
                </a:solidFill>
              </a:rPr>
              <a:t>&lt;</a:t>
            </a:r>
            <a:r>
              <a:rPr lang="en-US" sz="1900" dirty="0">
                <a:solidFill>
                  <a:schemeClr val="bg1">
                    <a:lumMod val="75000"/>
                  </a:schemeClr>
                </a:solidFill>
              </a:rPr>
              <a:t>h3&gt;This is a heading&lt;/h3&gt;</a:t>
            </a:r>
            <a:br>
              <a:rPr lang="en-US" sz="1900" dirty="0">
                <a:solidFill>
                  <a:schemeClr val="bg1">
                    <a:lumMod val="75000"/>
                  </a:schemeClr>
                </a:solidFill>
              </a:rPr>
            </a:br>
            <a:r>
              <a:rPr lang="en-US" sz="1900" dirty="0">
                <a:solidFill>
                  <a:schemeClr val="bg1">
                    <a:lumMod val="75000"/>
                  </a:schemeClr>
                </a:solidFill>
              </a:rPr>
              <a:t>  </a:t>
            </a:r>
            <a:r>
              <a:rPr lang="en-US" sz="1900" dirty="0" smtClean="0">
                <a:solidFill>
                  <a:schemeClr val="bg1">
                    <a:lumMod val="75000"/>
                  </a:schemeClr>
                </a:solidFill>
              </a:rPr>
              <a:t>  &lt;</a:t>
            </a:r>
            <a:r>
              <a:rPr lang="en-US" sz="1900" dirty="0">
                <a:solidFill>
                  <a:schemeClr val="bg1">
                    <a:lumMod val="75000"/>
                  </a:schemeClr>
                </a:solidFill>
              </a:rPr>
              <a:t>p&gt;This is a paragraph.&lt;/p&gt;</a:t>
            </a:r>
            <a:r>
              <a:rPr lang="en-US" sz="1900" dirty="0"/>
              <a:t/>
            </a:r>
            <a:br>
              <a:rPr lang="en-US" sz="1900" dirty="0"/>
            </a:br>
            <a:r>
              <a:rPr lang="en-US" sz="1900" dirty="0">
                <a:solidFill>
                  <a:srgbClr val="FF2958"/>
                </a:solidFill>
              </a:rPr>
              <a:t>&lt;/div</a:t>
            </a:r>
            <a:r>
              <a:rPr lang="en-US" sz="1900" dirty="0" smtClean="0">
                <a:solidFill>
                  <a:srgbClr val="FF2958"/>
                </a:solidFill>
              </a:rPr>
              <a:t>&gt;</a:t>
            </a:r>
          </a:p>
          <a:p>
            <a:pPr marL="0" indent="0">
              <a:buNone/>
            </a:pPr>
            <a:endParaRPr lang="en-US" sz="1800" dirty="0">
              <a:solidFill>
                <a:srgbClr val="FF2958"/>
              </a:solidFill>
            </a:endParaRPr>
          </a:p>
          <a:p>
            <a:pPr marL="0" indent="0">
              <a:buNone/>
            </a:pPr>
            <a:r>
              <a:rPr lang="en-US" sz="2000" b="1" dirty="0" smtClean="0"/>
              <a:t>CSS Selector</a:t>
            </a:r>
          </a:p>
          <a:p>
            <a:pPr marL="0" indent="0">
              <a:buNone/>
            </a:pPr>
            <a:r>
              <a:rPr lang="en-US" sz="1900" dirty="0">
                <a:solidFill>
                  <a:srgbClr val="FF2958"/>
                </a:solidFill>
              </a:rPr>
              <a:t>d</a:t>
            </a:r>
            <a:r>
              <a:rPr lang="en-US" sz="1900" dirty="0" smtClean="0">
                <a:solidFill>
                  <a:srgbClr val="FF2958"/>
                </a:solidFill>
              </a:rPr>
              <a:t>iv</a:t>
            </a:r>
            <a:r>
              <a:rPr lang="en-US" sz="1900" dirty="0" smtClean="0"/>
              <a:t> </a:t>
            </a:r>
            <a:r>
              <a:rPr lang="en-US" sz="1900" dirty="0" smtClean="0">
                <a:solidFill>
                  <a:schemeClr val="bg1">
                    <a:lumMod val="75000"/>
                  </a:schemeClr>
                </a:solidFill>
              </a:rPr>
              <a:t>{ CSS Properties go here }</a:t>
            </a:r>
            <a:endParaRPr lang="en-US" sz="1900" b="1" dirty="0" smtClean="0">
              <a:solidFill>
                <a:schemeClr val="bg1">
                  <a:lumMod val="75000"/>
                </a:schemeClr>
              </a:solidFill>
            </a:endParaRPr>
          </a:p>
          <a:p>
            <a:pPr marL="0" indent="0">
              <a:buNone/>
            </a:pPr>
            <a:endParaRPr lang="en-US" dirty="0"/>
          </a:p>
        </p:txBody>
      </p:sp>
    </p:spTree>
    <p:extLst>
      <p:ext uri="{BB962C8B-B14F-4D97-AF65-F5344CB8AC3E}">
        <p14:creationId xmlns:p14="http://schemas.microsoft.com/office/powerpoint/2010/main" val="9363708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2702</TotalTime>
  <Words>899</Words>
  <Application>Microsoft Macintosh PowerPoint</Application>
  <PresentationFormat>Widescreen</PresentationFormat>
  <Paragraphs>175</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Calibri</vt:lpstr>
      <vt:lpstr>Calibri Light</vt:lpstr>
      <vt:lpstr>Arial</vt:lpstr>
      <vt:lpstr>Office Theme</vt:lpstr>
      <vt:lpstr>Design &amp; Frontend Development</vt:lpstr>
      <vt:lpstr>What is a web designer &amp; frontend developer</vt:lpstr>
      <vt:lpstr>PowerPoint Presentation</vt:lpstr>
      <vt:lpstr>HTML</vt:lpstr>
      <vt:lpstr>HTML example</vt:lpstr>
      <vt:lpstr>Structure of a HTML page</vt:lpstr>
      <vt:lpstr>Structure of a HTML page continued…</vt:lpstr>
      <vt:lpstr>HTML tags </vt:lpstr>
      <vt:lpstr>Common tags we use to build websites</vt:lpstr>
      <vt:lpstr>PowerPoint Presentation</vt:lpstr>
      <vt:lpstr>PowerPoint Presentation</vt:lpstr>
      <vt:lpstr>PowerPoint Presentation</vt:lpstr>
      <vt:lpstr>PowerPoint Presentation</vt:lpstr>
      <vt:lpstr>PowerPoint Presentation</vt:lpstr>
      <vt:lpstr>PowerPoint Presentation</vt:lpstr>
      <vt:lpstr>Other commonly used tags are:</vt:lpstr>
      <vt:lpstr>PowerPoint Presentation</vt:lpstr>
      <vt:lpstr>Looking at a design</vt:lpstr>
      <vt:lpstr>PowerPoint Presentation</vt:lpstr>
      <vt:lpstr>Let’s break it down in to blocks</vt:lpstr>
      <vt:lpstr>PowerPoint Presentation</vt:lpstr>
      <vt:lpstr>Lets Write some HTML</vt:lpstr>
      <vt:lpstr>Create the following using HTML</vt:lpstr>
      <vt:lpstr>CSS</vt:lpstr>
      <vt:lpstr>CSS example</vt:lpstr>
      <vt:lpstr>CSS properties  </vt:lpstr>
      <vt:lpstr>CSS selectors  </vt:lpstr>
      <vt:lpstr>Lets Write some CSS</vt:lpstr>
      <vt:lpstr>CSS properties used </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&amp; Front End</dc:title>
  <dc:creator>James Rand</dc:creator>
  <cp:lastModifiedBy>James Rand</cp:lastModifiedBy>
  <cp:revision>68</cp:revision>
  <dcterms:created xsi:type="dcterms:W3CDTF">2017-07-25T13:20:57Z</dcterms:created>
  <dcterms:modified xsi:type="dcterms:W3CDTF">2017-07-27T11:47:55Z</dcterms:modified>
</cp:coreProperties>
</file>